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675" r:id="rId3"/>
  </p:sldMasterIdLst>
  <p:notesMasterIdLst>
    <p:notesMasterId r:id="rId28"/>
  </p:notesMasterIdLst>
  <p:sldIdLst>
    <p:sldId id="280" r:id="rId4"/>
    <p:sldId id="281" r:id="rId5"/>
    <p:sldId id="274" r:id="rId6"/>
    <p:sldId id="289" r:id="rId7"/>
    <p:sldId id="284" r:id="rId8"/>
    <p:sldId id="282" r:id="rId9"/>
    <p:sldId id="283" r:id="rId10"/>
    <p:sldId id="285" r:id="rId11"/>
    <p:sldId id="286" r:id="rId12"/>
    <p:sldId id="287" r:id="rId13"/>
    <p:sldId id="288" r:id="rId14"/>
    <p:sldId id="260" r:id="rId15"/>
    <p:sldId id="277" r:id="rId16"/>
    <p:sldId id="272" r:id="rId17"/>
    <p:sldId id="273" r:id="rId18"/>
    <p:sldId id="278" r:id="rId19"/>
    <p:sldId id="261" r:id="rId20"/>
    <p:sldId id="263" r:id="rId21"/>
    <p:sldId id="265" r:id="rId22"/>
    <p:sldId id="267" r:id="rId23"/>
    <p:sldId id="269" r:id="rId24"/>
    <p:sldId id="275" r:id="rId25"/>
    <p:sldId id="276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702" autoAdjust="0"/>
  </p:normalViewPr>
  <p:slideViewPr>
    <p:cSldViewPr>
      <p:cViewPr>
        <p:scale>
          <a:sx n="50" d="100"/>
          <a:sy n="50" d="100"/>
        </p:scale>
        <p:origin x="-1740" y="-6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41E42-2FB5-4089-99CE-A2B2AADAD8C7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CF546-3875-49A9-89CA-682ACE835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13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Snapshot of carbon cycle </a:t>
            </a:r>
          </a:p>
          <a:p>
            <a:r>
              <a:rPr lang="en-US" dirty="0" smtClean="0"/>
              <a:t>Note </a:t>
            </a:r>
            <a:r>
              <a:rPr lang="en-US" dirty="0" err="1" smtClean="0"/>
              <a:t>positve</a:t>
            </a:r>
            <a:r>
              <a:rPr lang="en-US" dirty="0" smtClean="0"/>
              <a:t> input of humans of 6 </a:t>
            </a:r>
            <a:r>
              <a:rPr lang="en-US" dirty="0" err="1" smtClean="0"/>
              <a:t>gigatonnes</a:t>
            </a:r>
            <a:r>
              <a:rPr lang="en-US" dirty="0" smtClean="0"/>
              <a:t> of carbon about 24 </a:t>
            </a:r>
            <a:r>
              <a:rPr lang="en-US" dirty="0" err="1" smtClean="0"/>
              <a:t>gigatonnes</a:t>
            </a:r>
            <a:r>
              <a:rPr lang="en-US" dirty="0" smtClean="0"/>
              <a:t> of co2 </a:t>
            </a:r>
          </a:p>
          <a:p>
            <a:r>
              <a:rPr lang="en-US" dirty="0" smtClean="0"/>
              <a:t>Note large fluxes of co2 between the land and air and the sea and air – natural balance today is to reduce co2 –global cooling period  </a:t>
            </a:r>
          </a:p>
          <a:p>
            <a:r>
              <a:rPr lang="en-US" dirty="0" smtClean="0"/>
              <a:t>Note today 3-2 </a:t>
            </a:r>
            <a:r>
              <a:rPr lang="en-US" dirty="0" err="1" smtClean="0"/>
              <a:t>gigatonnes</a:t>
            </a:r>
            <a:r>
              <a:rPr lang="en-US" dirty="0" smtClean="0"/>
              <a:t> of our contribution adsorbed by rest of system that will change over time could aggravate problem </a:t>
            </a:r>
            <a:r>
              <a:rPr lang="en-US" dirty="0" err="1" smtClean="0"/>
              <a:t>grealty</a:t>
            </a:r>
            <a:r>
              <a:rPr lang="en-US" dirty="0" smtClean="0"/>
              <a:t> –would </a:t>
            </a:r>
            <a:r>
              <a:rPr lang="en-US" dirty="0" err="1" smtClean="0"/>
              <a:t>effecively</a:t>
            </a:r>
            <a:r>
              <a:rPr lang="en-US" dirty="0" smtClean="0"/>
              <a:t> double the rate of increase- nature changes the balance on its own and destructively so </a:t>
            </a:r>
          </a:p>
          <a:p>
            <a:r>
              <a:rPr lang="en-US" dirty="0" smtClean="0"/>
              <a:t>But even in this fortunate situation our current approach will not work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B69AC-53E8-45EB-8759-2B8A3CDE903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300">
              <a:latin typeface="Arial" charset="0"/>
              <a:ea typeface="ＭＳ Ｐゴシック" pitchFamily="-128" charset="-128"/>
              <a:cs typeface="Arial" charset="0"/>
            </a:endParaRPr>
          </a:p>
        </p:txBody>
      </p:sp>
      <p:sp>
        <p:nvSpPr>
          <p:cNvPr id="12292" name="Slide Number Placeholder 3"/>
          <p:cNvSpPr txBox="1">
            <a:spLocks noGrp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2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2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2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2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2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2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2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2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64C6EAEF-C763-4995-BC5E-541DC407D667}" type="slidenum">
              <a:rPr lang="en-US" sz="1200">
                <a:solidFill>
                  <a:prstClr val="black"/>
                </a:solidFill>
                <a:latin typeface="Calibri" pitchFamily="-128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sz="1200">
              <a:solidFill>
                <a:prstClr val="black"/>
              </a:solidFill>
              <a:latin typeface="Calibri" pitchFamily="-12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6B0B64-BA41-4495-A852-583878BCBDC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4FB3453-1D83-42E5-B3A3-ECC0A7901BA1}" type="slidenum">
              <a:rPr lang="en-US" smtClean="0">
                <a:latin typeface="Calibri" pitchFamily="34" charset="0"/>
                <a:ea typeface="ＭＳ Ｐゴシック" pitchFamily="34" charset="-128"/>
              </a:rPr>
              <a:pPr eaLnBrk="1" hangingPunct="1"/>
              <a:t>6</a:t>
            </a:fld>
            <a:endParaRPr lang="en-US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2005 </a:t>
            </a:r>
            <a:r>
              <a:rPr lang="en-US" dirty="0" err="1" smtClean="0"/>
              <a:t>pacala</a:t>
            </a:r>
            <a:r>
              <a:rPr lang="en-US" dirty="0" smtClean="0"/>
              <a:t> and </a:t>
            </a:r>
            <a:r>
              <a:rPr lang="en-US" dirty="0" err="1" smtClean="0"/>
              <a:t>socolow</a:t>
            </a:r>
            <a:endParaRPr lang="en-US" dirty="0" smtClean="0"/>
          </a:p>
          <a:p>
            <a:pPr eaLnBrk="1" hangingPunct="1"/>
            <a:r>
              <a:rPr lang="en-US" baseline="0" dirty="0" smtClean="0"/>
              <a:t>As a detailed analysis shows will not prevent co2 from increasing –bathtub model  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 small </a:t>
            </a:r>
          </a:p>
          <a:p>
            <a:r>
              <a:rPr lang="en-US" dirty="0" smtClean="0"/>
              <a:t>Maybe bullet</a:t>
            </a:r>
            <a:r>
              <a:rPr lang="en-US" baseline="0" dirty="0" smtClean="0"/>
              <a:t> or two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DE99-79FC-4231-B02F-654AED46C8F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DE99-79FC-4231-B02F-654AED46C8F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0000"/>
                </a:solidFill>
              </a:rPr>
              <a:t>Bathtub explanation –will not solve climate problem or address underlying energy security and economic development components of sustainability 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721949C-C294-4EA8-B859-C0450BDB127A}" type="slidenum">
              <a:rPr lang="en-US" smtClean="0">
                <a:latin typeface="Calibri" pitchFamily="34" charset="0"/>
              </a:rPr>
              <a:pPr eaLnBrk="1" hangingPunct="1"/>
              <a:t>11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20B714-F506-4EB0-BB4A-6B093AC371FF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kumimoji="1" sz="23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1pPr>
            <a:lvl2pPr marL="702756" indent="-270291" defTabSz="914485" eaLnBrk="0" hangingPunct="0">
              <a:defRPr kumimoji="1" sz="23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2pPr>
            <a:lvl3pPr marL="1081164" indent="-216233" defTabSz="914485" eaLnBrk="0" hangingPunct="0">
              <a:defRPr kumimoji="1" sz="23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3pPr>
            <a:lvl4pPr marL="1513629" indent="-216233" defTabSz="914485" eaLnBrk="0" hangingPunct="0">
              <a:defRPr kumimoji="1" sz="23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4pPr>
            <a:lvl5pPr marL="1946095" indent="-216233" defTabSz="914485" eaLnBrk="0" hangingPunct="0">
              <a:defRPr kumimoji="1" sz="23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9pPr>
          </a:lstStyle>
          <a:p>
            <a:fld id="{4F78A953-C555-43AE-8832-0F057CE230D9}" type="slidenum">
              <a:rPr kumimoji="0" lang="en-US" sz="1200">
                <a:latin typeface="Arial" charset="0"/>
              </a:rPr>
              <a:pPr/>
              <a:t>14</a:t>
            </a:fld>
            <a:endParaRPr kumimoji="0" lang="en-US" sz="1200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kumimoji="1" sz="23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1pPr>
            <a:lvl2pPr marL="702756" indent="-270291" defTabSz="914485" eaLnBrk="0" hangingPunct="0">
              <a:defRPr kumimoji="1" sz="23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2pPr>
            <a:lvl3pPr marL="1081164" indent="-216233" defTabSz="914485" eaLnBrk="0" hangingPunct="0">
              <a:defRPr kumimoji="1" sz="23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3pPr>
            <a:lvl4pPr marL="1513629" indent="-216233" defTabSz="914485" eaLnBrk="0" hangingPunct="0">
              <a:defRPr kumimoji="1" sz="23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4pPr>
            <a:lvl5pPr marL="1946095" indent="-216233" defTabSz="914485" eaLnBrk="0" hangingPunct="0">
              <a:defRPr kumimoji="1" sz="23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9pPr>
          </a:lstStyle>
          <a:p>
            <a:fld id="{D6665457-6AA7-4650-9B47-168DAAB73B1E}" type="slidenum">
              <a:rPr kumimoji="0" lang="en-US" sz="1200">
                <a:latin typeface="Arial" charset="0"/>
              </a:rPr>
              <a:pPr/>
              <a:t>15</a:t>
            </a:fld>
            <a:endParaRPr kumimoji="0" lang="en-US" sz="1200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 pathways to harvest atmosphere—create value in closed 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5C07A4-E645-004D-8BCB-35C6FB0C45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3877-096F-4C32-BBFA-F9C86770BDF6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9130-8291-411D-8D71-E9B77D2B3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65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3877-096F-4C32-BBFA-F9C86770BDF6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9130-8291-411D-8D71-E9B77D2B3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3877-096F-4C32-BBFA-F9C86770BDF6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9130-8291-411D-8D71-E9B77D2B3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67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8229600" cy="2117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4022725"/>
            <a:ext cx="8229600" cy="2117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D7BBA-A19C-4B57-8E07-9A2B7613F9DF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  <p:sp>
        <p:nvSpPr>
          <p:cNvPr id="6" name="Rectangle 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Genesys, LLC —  CONFIDENTIAL</a:t>
            </a:r>
            <a:endParaRPr lang="en-US" sz="1400">
              <a:solidFill>
                <a:srgbClr val="1231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181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92BF-09B6-E746-9E67-CAC0081269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Global Thermostat - CONFIDENTIAL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611A-5409-49FB-BD64-FDED642FB0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265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2817-1336-0545-9205-D786A28F1B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Global Thermostat - CONFIDENTIAL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611A-5409-49FB-BD64-FDED642FB0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522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6C0B-E021-B841-83A7-22226A649D5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Global Thermostat - CONFIDENTIAL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611A-5409-49FB-BD64-FDED642FB0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719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CEB6-D0EA-3642-AB02-3AA43A00173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Global Thermostat - CONFIDENTIAL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611A-5409-49FB-BD64-FDED642FB0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121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3B77-C422-8D40-8102-A6645EB841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Global Thermostat - CONFIDENTIAL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611A-5409-49FB-BD64-FDED642FB0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7683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C721-EEC6-5746-BBC3-EF4009AD86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Global Thermostat - CONFIDENTIAL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611A-5409-49FB-BD64-FDED642FB0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5121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B7E0-65A9-6949-A8B7-A6CF206B66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Global Thermostat - CONFIDENTIAL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611A-5409-49FB-BD64-FDED642FB0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9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3877-096F-4C32-BBFA-F9C86770BDF6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9130-8291-411D-8D71-E9B77D2B3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536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17AE-AA1C-9B4D-A413-BBD87915778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Global Thermostat - CONFIDENTIAL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611A-5409-49FB-BD64-FDED642FB0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8508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7CC1-10BF-1D4E-A758-8957E03437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Global Thermostat - CONFIDENTIAL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611A-5409-49FB-BD64-FDED642FB0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1521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D36B-A85F-A146-AA8D-4C9CF2B3AA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Global Thermostat - CONFIDENTIAL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611A-5409-49FB-BD64-FDED642FB0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3649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950C-9157-2B4E-BF58-E8AE7026C3F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Global Thermostat - CONFIDENTIAL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611A-5409-49FB-BD64-FDED642FB0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6588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752600"/>
            <a:ext cx="4038600" cy="4387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800600" y="1752600"/>
            <a:ext cx="4038600" cy="43878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dirty="0" smtClean="0"/>
            </a:lvl1pPr>
          </a:lstStyle>
          <a:p>
            <a:pPr>
              <a:defRPr/>
            </a:pPr>
            <a:fld id="{C8684F9B-FBC0-E54B-94CE-6ACD23DB2D69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sz="14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3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Global Thermostat - CONFIDENTIAL</a:t>
            </a:r>
            <a:endParaRPr lang="en-US">
              <a:solidFill>
                <a:srgbClr val="1231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6058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3877-096F-4C32-BBFA-F9C86770BD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9130-8291-411D-8D71-E9B77D2B3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3846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3877-096F-4C32-BBFA-F9C86770BD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9130-8291-411D-8D71-E9B77D2B3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4406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3877-096F-4C32-BBFA-F9C86770BD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9130-8291-411D-8D71-E9B77D2B3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8345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3877-096F-4C32-BBFA-F9C86770BD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9130-8291-411D-8D71-E9B77D2B3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1156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3877-096F-4C32-BBFA-F9C86770BD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9130-8291-411D-8D71-E9B77D2B3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065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3877-096F-4C32-BBFA-F9C86770BDF6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9130-8291-411D-8D71-E9B77D2B3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4967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3877-096F-4C32-BBFA-F9C86770BD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9130-8291-411D-8D71-E9B77D2B3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4576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3877-096F-4C32-BBFA-F9C86770BD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9130-8291-411D-8D71-E9B77D2B3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4582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3877-096F-4C32-BBFA-F9C86770BD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9130-8291-411D-8D71-E9B77D2B3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8656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3877-096F-4C32-BBFA-F9C86770BD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9130-8291-411D-8D71-E9B77D2B3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6216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3877-096F-4C32-BBFA-F9C86770BD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9130-8291-411D-8D71-E9B77D2B3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083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3877-096F-4C32-BBFA-F9C86770BD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9130-8291-411D-8D71-E9B77D2B3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8674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752600"/>
            <a:ext cx="4038600" cy="4387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800600" y="1752600"/>
            <a:ext cx="4038600" cy="43878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dirty="0" smtClean="0"/>
            </a:lvl1pPr>
          </a:lstStyle>
          <a:p>
            <a:pPr>
              <a:defRPr/>
            </a:pPr>
            <a:fld id="{C8684F9B-FBC0-E54B-94CE-6ACD23DB2D69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sz="14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3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Global Thermostat - CONFIDENTIAL</a:t>
            </a:r>
            <a:endParaRPr lang="en-US">
              <a:solidFill>
                <a:srgbClr val="1231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9740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8229600" cy="2117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4022725"/>
            <a:ext cx="8229600" cy="2117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D7BBA-A19C-4B57-8E07-9A2B7613F9D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© 2011 Genesys, LLC —  CONFIDENTIAL</a:t>
            </a:r>
            <a:endParaRPr lang="en-US" sz="1400">
              <a:solidFill>
                <a:srgbClr val="1231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37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3877-096F-4C32-BBFA-F9C86770BDF6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9130-8291-411D-8D71-E9B77D2B3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4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3877-096F-4C32-BBFA-F9C86770BDF6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9130-8291-411D-8D71-E9B77D2B3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9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3877-096F-4C32-BBFA-F9C86770BDF6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9130-8291-411D-8D71-E9B77D2B3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07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3877-096F-4C32-BBFA-F9C86770BDF6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9130-8291-411D-8D71-E9B77D2B3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15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3877-096F-4C32-BBFA-F9C86770BDF6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9130-8291-411D-8D71-E9B77D2B3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16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3877-096F-4C32-BBFA-F9C86770BDF6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9130-8291-411D-8D71-E9B77D2B3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3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E3877-096F-4C32-BBFA-F9C86770BDF6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29130-8291-411D-8D71-E9B77D2B3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56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74DD4-E637-7741-A5F0-BCD68456CFF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Global Thermostat - CONFIDENTIAL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E611A-5409-49FB-BD64-FDED642FB0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10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E3877-096F-4C32-BBFA-F9C86770BD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29130-8291-411D-8D71-E9B77D2B3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11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mag.org/content/vol305/issue5686/images/large/zse0320427630001.jpe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3535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CLOSING THE CARBON CYCLE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100" dirty="0" smtClean="0"/>
              <a:t>PETER EISENBERGER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A</a:t>
            </a:r>
            <a:r>
              <a:rPr lang="en-US" sz="2700" b="1" dirty="0" smtClean="0"/>
              <a:t>IR </a:t>
            </a:r>
            <a:r>
              <a:rPr lang="en-US" sz="2700" b="1" dirty="0"/>
              <a:t>CAPTURE: DEVELOPING </a:t>
            </a:r>
            <a:r>
              <a:rPr lang="en-US" sz="2700" b="1" dirty="0" smtClean="0"/>
              <a:t>TECHNOLOGIES </a:t>
            </a:r>
            <a:r>
              <a:rPr lang="en-US" sz="2700" b="1" dirty="0"/>
              <a:t>FOR CARBON RECYCLING AND NEGATIVE EMISSIONS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16 October 2012, London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91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Eisenberger\Desktop\GT Documents\Global thermostat\Fig4.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8610600" cy="553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611A-5409-49FB-BD64-FDED642FB0E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Thermostat - CONFIDENTIAL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67764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Helvetica"/>
                <a:cs typeface="Helvetica"/>
              </a:rPr>
              <a:t>The Cost of Atmospheric CO2…</a:t>
            </a:r>
            <a:endParaRPr lang="en-US" sz="3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34861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US" sz="4000" dirty="0" smtClean="0">
                <a:latin typeface="Helvetica"/>
                <a:cs typeface="Helvetica"/>
              </a:rPr>
              <a:t>The Need for Going Carbon Negative…</a:t>
            </a:r>
            <a:r>
              <a:rPr lang="en-US" dirty="0" smtClean="0">
                <a:latin typeface="Helvetica"/>
                <a:cs typeface="Helvetica"/>
              </a:rPr>
              <a:t/>
            </a:r>
            <a:br>
              <a:rPr lang="en-US" dirty="0" smtClean="0">
                <a:latin typeface="Helvetica"/>
                <a:cs typeface="Helvetica"/>
              </a:rPr>
            </a:br>
            <a:endParaRPr lang="en-US" sz="4000" dirty="0" smtClean="0">
              <a:latin typeface="Helvetica"/>
              <a:cs typeface="Helvetica"/>
            </a:endParaRPr>
          </a:p>
        </p:txBody>
      </p:sp>
      <p:sp>
        <p:nvSpPr>
          <p:cNvPr id="27652" name="Content Placeholder 2"/>
          <p:cNvSpPr>
            <a:spLocks noGrp="1"/>
          </p:cNvSpPr>
          <p:nvPr>
            <p:ph idx="1"/>
          </p:nvPr>
        </p:nvSpPr>
        <p:spPr>
          <a:xfrm>
            <a:off x="423863" y="1274763"/>
            <a:ext cx="4684712" cy="504348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70000"/>
              </a:lnSpc>
              <a:spcAft>
                <a:spcPts val="60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Helvetica"/>
                <a:cs typeface="Helvetica"/>
              </a:rPr>
              <a:t>Carbon Neutral is not enough</a:t>
            </a:r>
          </a:p>
          <a:p>
            <a:pPr lvl="1" eaLnBrk="1" hangingPunct="1">
              <a:lnSpc>
                <a:spcPct val="70000"/>
              </a:lnSpc>
              <a:spcAft>
                <a:spcPts val="600"/>
              </a:spcAft>
            </a:pPr>
            <a:r>
              <a:rPr lang="en-US" sz="1800" dirty="0" smtClean="0">
                <a:solidFill>
                  <a:srgbClr val="000000"/>
                </a:solidFill>
                <a:latin typeface="Helvetica"/>
                <a:cs typeface="Helvetica"/>
              </a:rPr>
              <a:t>Neutralizing new and existing emissions does not prevent  atmospheric concentration of CO2 from further increasing</a:t>
            </a:r>
          </a:p>
          <a:p>
            <a:pPr lvl="1" eaLnBrk="1" hangingPunct="1">
              <a:lnSpc>
                <a:spcPct val="70000"/>
              </a:lnSpc>
              <a:spcAft>
                <a:spcPts val="600"/>
              </a:spcAft>
            </a:pPr>
            <a:r>
              <a:rPr lang="en-US" sz="1800" dirty="0" smtClean="0">
                <a:solidFill>
                  <a:srgbClr val="000000"/>
                </a:solidFill>
                <a:latin typeface="Helvetica"/>
                <a:cs typeface="Helvetica"/>
              </a:rPr>
              <a:t>It doesn’t solve the climate risk problem (reducing atmospheric concentrations below 500 </a:t>
            </a:r>
            <a:r>
              <a:rPr lang="en-US" sz="1800" dirty="0" err="1" smtClean="0">
                <a:solidFill>
                  <a:srgbClr val="000000"/>
                </a:solidFill>
                <a:latin typeface="Helvetica"/>
                <a:cs typeface="Helvetica"/>
              </a:rPr>
              <a:t>ppm</a:t>
            </a:r>
            <a:r>
              <a:rPr lang="en-US" sz="1800" dirty="0" smtClean="0">
                <a:solidFill>
                  <a:srgbClr val="000000"/>
                </a:solidFill>
                <a:latin typeface="Helvetica"/>
                <a:cs typeface="Helvetica"/>
              </a:rPr>
              <a:t>)</a:t>
            </a:r>
          </a:p>
          <a:p>
            <a:pPr marL="0" indent="0">
              <a:lnSpc>
                <a:spcPct val="70000"/>
              </a:lnSpc>
              <a:spcAft>
                <a:spcPts val="600"/>
              </a:spcAft>
              <a:buNone/>
            </a:pPr>
            <a:r>
              <a:rPr lang="en-US" sz="2000" b="1" dirty="0">
                <a:solidFill>
                  <a:srgbClr val="000000"/>
                </a:solidFill>
                <a:latin typeface="Helvetica"/>
                <a:cs typeface="Helvetica"/>
              </a:rPr>
              <a:t>Carbon-Negative Required</a:t>
            </a:r>
          </a:p>
          <a:p>
            <a:pPr lvl="1" eaLnBrk="1" hangingPunct="1">
              <a:lnSpc>
                <a:spcPct val="70000"/>
              </a:lnSpc>
              <a:spcAft>
                <a:spcPts val="600"/>
              </a:spcAft>
            </a:pPr>
            <a:r>
              <a:rPr lang="en-US" sz="1800" dirty="0" smtClean="0">
                <a:solidFill>
                  <a:srgbClr val="000000"/>
                </a:solidFill>
                <a:latin typeface="Helvetica"/>
                <a:cs typeface="Helvetica"/>
              </a:rPr>
              <a:t>To reduce atmospheric concentrations faster than the natural absorption rate</a:t>
            </a:r>
          </a:p>
          <a:p>
            <a:pPr lvl="1" eaLnBrk="1" hangingPunct="1">
              <a:lnSpc>
                <a:spcPct val="70000"/>
              </a:lnSpc>
              <a:spcAft>
                <a:spcPts val="600"/>
              </a:spcAft>
            </a:pPr>
            <a:r>
              <a:rPr lang="en-US" sz="1800" dirty="0" smtClean="0">
                <a:solidFill>
                  <a:srgbClr val="000000"/>
                </a:solidFill>
                <a:latin typeface="Helvetica"/>
                <a:cs typeface="Helvetica"/>
              </a:rPr>
              <a:t>To achieve a safe level of CO2 concentration</a:t>
            </a:r>
          </a:p>
          <a:p>
            <a:pPr marL="57150" indent="0" algn="ctr">
              <a:lnSpc>
                <a:spcPct val="70000"/>
              </a:lnSpc>
              <a:spcAft>
                <a:spcPts val="600"/>
              </a:spcAft>
              <a:buNone/>
            </a:pPr>
            <a:endParaRPr lang="en-US" sz="2600" b="1" i="1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57150" indent="0" algn="ctr">
              <a:lnSpc>
                <a:spcPct val="70000"/>
              </a:lnSpc>
              <a:spcAft>
                <a:spcPts val="600"/>
              </a:spcAft>
              <a:buNone/>
            </a:pPr>
            <a:r>
              <a:rPr lang="en-US" sz="2400" b="1" i="1" dirty="0" smtClean="0">
                <a:solidFill>
                  <a:srgbClr val="17375E"/>
                </a:solidFill>
                <a:latin typeface="Helvetica"/>
                <a:cs typeface="Helvetica"/>
              </a:rPr>
              <a:t>Air Capture Can Make Going Carbon Negative Possible</a:t>
            </a:r>
          </a:p>
        </p:txBody>
      </p:sp>
      <p:sp>
        <p:nvSpPr>
          <p:cNvPr id="27653" name="TextBox 6"/>
          <p:cNvSpPr txBox="1">
            <a:spLocks noChangeArrowheads="1"/>
          </p:cNvSpPr>
          <p:nvPr/>
        </p:nvSpPr>
        <p:spPr bwMode="auto">
          <a:xfrm>
            <a:off x="5221288" y="5532438"/>
            <a:ext cx="359568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>
                <a:latin typeface="Calibri" pitchFamily="34" charset="0"/>
              </a:rPr>
              <a:t>Pacala and Socolow, Science, Vol 305, 8/13/2004, Pg 969. </a:t>
            </a:r>
          </a:p>
          <a:p>
            <a:pPr eaLnBrk="1" hangingPunct="1"/>
            <a:r>
              <a:rPr lang="en-US" sz="1100" i="1">
                <a:latin typeface="Calibri" pitchFamily="34" charset="0"/>
              </a:rPr>
              <a:t>Note: 7 Wedges refers to the seven stabilization wedges, created by Wigley,  Richels &amp; Edmonds, necessary to achieve an atmospheric concentration of CO2 of 500 ppm by 2125.</a:t>
            </a:r>
          </a:p>
        </p:txBody>
      </p:sp>
      <p:grpSp>
        <p:nvGrpSpPr>
          <p:cNvPr id="27654" name="Group 6"/>
          <p:cNvGrpSpPr>
            <a:grpSpLocks/>
          </p:cNvGrpSpPr>
          <p:nvPr/>
        </p:nvGrpSpPr>
        <p:grpSpPr bwMode="auto">
          <a:xfrm>
            <a:off x="5053013" y="1219200"/>
            <a:ext cx="4090987" cy="4267200"/>
            <a:chOff x="4444170" y="914400"/>
            <a:chExt cx="4090230" cy="4267200"/>
          </a:xfrm>
        </p:grpSpPr>
        <p:pic>
          <p:nvPicPr>
            <p:cNvPr id="27656" name="Picture 7" descr="Scenarios2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3193" y="1353671"/>
              <a:ext cx="3572971" cy="3576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7" name="TextBox 8"/>
            <p:cNvSpPr txBox="1">
              <a:spLocks noChangeArrowheads="1"/>
            </p:cNvSpPr>
            <p:nvPr/>
          </p:nvSpPr>
          <p:spPr bwMode="auto">
            <a:xfrm>
              <a:off x="6768353" y="1214266"/>
              <a:ext cx="156882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000" b="1" i="1">
                  <a:solidFill>
                    <a:srgbClr val="D36771"/>
                  </a:solidFill>
                </a:rPr>
                <a:t>Business as usual</a:t>
              </a:r>
            </a:p>
          </p:txBody>
        </p:sp>
        <p:sp>
          <p:nvSpPr>
            <p:cNvPr id="27658" name="TextBox 9"/>
            <p:cNvSpPr txBox="1">
              <a:spLocks noChangeArrowheads="1"/>
            </p:cNvSpPr>
            <p:nvPr/>
          </p:nvSpPr>
          <p:spPr bwMode="auto">
            <a:xfrm>
              <a:off x="6768352" y="2590800"/>
              <a:ext cx="1568824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000" b="1" i="1">
                  <a:solidFill>
                    <a:srgbClr val="6FA6D3"/>
                  </a:solidFill>
                </a:rPr>
                <a:t>7 Wedges </a:t>
              </a:r>
              <a:r>
                <a:rPr lang="en-US" sz="1000">
                  <a:solidFill>
                    <a:srgbClr val="6FA6D3"/>
                  </a:solidFill>
                </a:rPr>
                <a:t>(aggressive renewable energy use, efficiency, point-source sequestration)</a:t>
              </a:r>
            </a:p>
          </p:txBody>
        </p:sp>
        <p:sp>
          <p:nvSpPr>
            <p:cNvPr id="27659" name="TextBox 10"/>
            <p:cNvSpPr txBox="1">
              <a:spLocks noChangeArrowheads="1"/>
            </p:cNvSpPr>
            <p:nvPr/>
          </p:nvSpPr>
          <p:spPr bwMode="auto">
            <a:xfrm>
              <a:off x="7162798" y="3505200"/>
              <a:ext cx="1371602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000" b="1" i="1">
                  <a:solidFill>
                    <a:srgbClr val="65A184"/>
                  </a:solidFill>
                </a:rPr>
                <a:t>Negative Carbon Technology </a:t>
              </a:r>
              <a:r>
                <a:rPr lang="en-US" sz="1000">
                  <a:solidFill>
                    <a:srgbClr val="65A184"/>
                  </a:solidFill>
                </a:rPr>
                <a:t>(such as </a:t>
              </a:r>
              <a:r>
                <a:rPr lang="en-US" sz="1000" b="1">
                  <a:solidFill>
                    <a:srgbClr val="65A184"/>
                  </a:solidFill>
                </a:rPr>
                <a:t>Global Thermostat</a:t>
              </a:r>
              <a:r>
                <a:rPr lang="en-US" sz="1000">
                  <a:solidFill>
                    <a:srgbClr val="65A184"/>
                  </a:solidFill>
                </a:rPr>
                <a:t>) with aggressive renewable energy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444170" y="914400"/>
              <a:ext cx="3893416" cy="4267200"/>
            </a:xfrm>
            <a:prstGeom prst="roundRect">
              <a:avLst>
                <a:gd name="adj" fmla="val 3903"/>
              </a:avLst>
            </a:prstGeom>
            <a:noFill/>
            <a:ln w="28575" cap="flat" cmpd="sng" algn="ctr">
              <a:solidFill>
                <a:srgbClr val="4C4C4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</p:grpSp>
      <p:cxnSp>
        <p:nvCxnSpPr>
          <p:cNvPr id="13" name="Straight Connector 3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  <a:ln w="698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611A-5409-49FB-BD64-FDED642FB0E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Thermostat -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7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CARBON BASED SPECIES </a:t>
            </a:r>
            <a:br>
              <a:rPr lang="en-US" dirty="0" smtClean="0"/>
            </a:br>
            <a:r>
              <a:rPr lang="en-US" dirty="0" smtClean="0"/>
              <a:t>CAN CLOSE THE CARBON CYCLE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4525963"/>
          </a:xfrm>
        </p:spPr>
        <p:txBody>
          <a:bodyPr>
            <a:normAutofit/>
          </a:bodyPr>
          <a:lstStyle/>
          <a:p>
            <a:pPr lvl="0"/>
            <a:r>
              <a:rPr lang="en-US" sz="3000" dirty="0" smtClean="0">
                <a:solidFill>
                  <a:prstClr val="black"/>
                </a:solidFill>
              </a:rPr>
              <a:t>A </a:t>
            </a:r>
            <a:r>
              <a:rPr lang="en-US" sz="3000" dirty="0">
                <a:solidFill>
                  <a:prstClr val="black"/>
                </a:solidFill>
              </a:rPr>
              <a:t>BI-DIRECTIONAL </a:t>
            </a:r>
            <a:r>
              <a:rPr lang="en-US" sz="3000" dirty="0" smtClean="0">
                <a:solidFill>
                  <a:prstClr val="black"/>
                </a:solidFill>
              </a:rPr>
              <a:t>CARBON BASED ENERGY PROCESS </a:t>
            </a:r>
            <a:endParaRPr lang="en-US" sz="3000" dirty="0">
              <a:solidFill>
                <a:prstClr val="black"/>
              </a:solidFill>
            </a:endParaRP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 </a:t>
            </a:r>
            <a:r>
              <a:rPr lang="en-US" sz="2600" dirty="0" smtClean="0">
                <a:solidFill>
                  <a:prstClr val="black"/>
                </a:solidFill>
              </a:rPr>
              <a:t>ENERGY SOURCE</a:t>
            </a:r>
          </a:p>
          <a:p>
            <a:pPr lvl="2"/>
            <a:r>
              <a:rPr lang="en-US" sz="2200" dirty="0" smtClean="0">
                <a:solidFill>
                  <a:prstClr val="black"/>
                </a:solidFill>
              </a:rPr>
              <a:t> INPUT CO2 </a:t>
            </a:r>
            <a:r>
              <a:rPr lang="en-US" sz="2200" dirty="0">
                <a:solidFill>
                  <a:prstClr val="black"/>
                </a:solidFill>
              </a:rPr>
              <a:t>FROM THE AIR AND HYDROGEN FROM </a:t>
            </a:r>
            <a:r>
              <a:rPr lang="en-US" sz="2200" dirty="0" smtClean="0">
                <a:solidFill>
                  <a:prstClr val="black"/>
                </a:solidFill>
              </a:rPr>
              <a:t>WATER </a:t>
            </a:r>
            <a:endParaRPr lang="en-US" sz="2200" dirty="0">
              <a:solidFill>
                <a:prstClr val="black"/>
              </a:solidFill>
            </a:endParaRPr>
          </a:p>
          <a:p>
            <a:pPr lvl="2"/>
            <a:r>
              <a:rPr lang="en-US" sz="2200" dirty="0" smtClean="0">
                <a:solidFill>
                  <a:prstClr val="black"/>
                </a:solidFill>
              </a:rPr>
              <a:t> PRODUCED USING SOLAR ENERGY  </a:t>
            </a:r>
          </a:p>
          <a:p>
            <a:pPr lvl="2"/>
            <a:r>
              <a:rPr lang="en-US" sz="2200" dirty="0" smtClean="0">
                <a:solidFill>
                  <a:prstClr val="black"/>
                </a:solidFill>
              </a:rPr>
              <a:t> RELEASING CO2 AND WATER WHEN COMBUSTED  </a:t>
            </a:r>
          </a:p>
          <a:p>
            <a:r>
              <a:rPr lang="en-US" sz="3000" dirty="0" smtClean="0">
                <a:solidFill>
                  <a:prstClr val="black"/>
                </a:solidFill>
              </a:rPr>
              <a:t>TWO PROCESSES</a:t>
            </a:r>
          </a:p>
          <a:p>
            <a:pPr lvl="1"/>
            <a:r>
              <a:rPr lang="en-US" sz="2600" dirty="0" smtClean="0">
                <a:solidFill>
                  <a:prstClr val="black"/>
                </a:solidFill>
              </a:rPr>
              <a:t> BIOMEMETIC/ ALGAE + SOLAR+ CO2 FROM AIR</a:t>
            </a: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 </a:t>
            </a:r>
            <a:r>
              <a:rPr lang="en-US" sz="2600" dirty="0" smtClean="0">
                <a:solidFill>
                  <a:prstClr val="black"/>
                </a:solidFill>
              </a:rPr>
              <a:t>INDUSTRIAL/ ELECTROLSIS +SOLAR + CO2 FROM AIR </a:t>
            </a:r>
          </a:p>
        </p:txBody>
      </p:sp>
    </p:spTree>
    <p:extLst>
      <p:ext uri="{BB962C8B-B14F-4D97-AF65-F5344CB8AC3E}">
        <p14:creationId xmlns:p14="http://schemas.microsoft.com/office/powerpoint/2010/main" val="357542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ounded Rectangle 46"/>
          <p:cNvSpPr/>
          <p:nvPr/>
        </p:nvSpPr>
        <p:spPr>
          <a:xfrm>
            <a:off x="381000" y="1219200"/>
            <a:ext cx="80010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7651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839200" cy="792163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dirty="0" smtClean="0">
                <a:latin typeface="Helvetica"/>
                <a:cs typeface="Helvetica"/>
              </a:rPr>
              <a:t>GT Project with Algae Systems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Global Thermostat - CONFIDENTIAL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ECE06-6DBD-424C-BB59-E085993338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27655" name="Group 22"/>
          <p:cNvGrpSpPr>
            <a:grpSpLocks/>
          </p:cNvGrpSpPr>
          <p:nvPr/>
        </p:nvGrpSpPr>
        <p:grpSpPr bwMode="auto">
          <a:xfrm>
            <a:off x="533400" y="3368675"/>
            <a:ext cx="7835900" cy="2041525"/>
            <a:chOff x="698531" y="4130040"/>
            <a:chExt cx="7835869" cy="2042160"/>
          </a:xfrm>
        </p:grpSpPr>
        <p:sp>
          <p:nvSpPr>
            <p:cNvPr id="24" name="Rectangle 23"/>
            <p:cNvSpPr/>
            <p:nvPr/>
          </p:nvSpPr>
          <p:spPr>
            <a:xfrm>
              <a:off x="5597537" y="5648162"/>
              <a:ext cx="1142995" cy="44146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prstClr val="white"/>
                  </a:solidFill>
                </a:rPr>
                <a:t>Desalination</a:t>
              </a:r>
            </a:p>
          </p:txBody>
        </p:sp>
        <p:sp>
          <p:nvSpPr>
            <p:cNvPr id="25" name="Cloud 24"/>
            <p:cNvSpPr/>
            <p:nvPr/>
          </p:nvSpPr>
          <p:spPr>
            <a:xfrm>
              <a:off x="914430" y="4130040"/>
              <a:ext cx="822322" cy="822581"/>
            </a:xfrm>
            <a:prstGeom prst="cloud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prstClr val="black"/>
                  </a:solidFill>
                </a:rPr>
                <a:t>CO</a:t>
              </a:r>
              <a:r>
                <a:rPr lang="en-US" sz="1400" baseline="-25000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26" name="Cloud 25"/>
            <p:cNvSpPr/>
            <p:nvPr/>
          </p:nvSpPr>
          <p:spPr>
            <a:xfrm>
              <a:off x="698531" y="5208288"/>
              <a:ext cx="1066796" cy="822581"/>
            </a:xfrm>
            <a:prstGeom prst="cloud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prstClr val="black"/>
                  </a:solidFill>
                </a:rPr>
                <a:t>Wastewater</a:t>
              </a:r>
            </a:p>
          </p:txBody>
        </p:sp>
        <p:cxnSp>
          <p:nvCxnSpPr>
            <p:cNvPr id="27" name="Elbow Connector 26"/>
            <p:cNvCxnSpPr>
              <a:endCxn id="29" idx="1"/>
            </p:cNvCxnSpPr>
            <p:nvPr/>
          </p:nvCxnSpPr>
          <p:spPr>
            <a:xfrm>
              <a:off x="1724052" y="4517510"/>
              <a:ext cx="736597" cy="365239"/>
            </a:xfrm>
            <a:prstGeom prst="bentConnector3">
              <a:avLst>
                <a:gd name="adj1" fmla="val 50000"/>
              </a:avLst>
            </a:prstGeom>
            <a:ln>
              <a:tailEnd type="triangle" w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19"/>
            <p:cNvCxnSpPr>
              <a:stCxn id="26" idx="0"/>
            </p:cNvCxnSpPr>
            <p:nvPr/>
          </p:nvCxnSpPr>
          <p:spPr>
            <a:xfrm flipV="1">
              <a:off x="1763740" y="4887514"/>
              <a:ext cx="333374" cy="732065"/>
            </a:xfrm>
            <a:prstGeom prst="bentConnector2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2460649" y="4584206"/>
              <a:ext cx="1031871" cy="59867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prstClr val="white"/>
                  </a:solidFill>
                </a:rPr>
                <a:t>Algae Production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949718" y="4622318"/>
              <a:ext cx="1066796" cy="53356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prstClr val="white"/>
                  </a:solidFill>
                </a:rPr>
                <a:t>Dewatering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626112" y="4631846"/>
              <a:ext cx="1066796" cy="53356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prstClr val="white"/>
                  </a:solidFill>
                </a:rPr>
                <a:t>Fuel Production</a:t>
              </a:r>
            </a:p>
          </p:txBody>
        </p:sp>
        <p:sp>
          <p:nvSpPr>
            <p:cNvPr id="32" name="Terminator 34"/>
            <p:cNvSpPr/>
            <p:nvPr/>
          </p:nvSpPr>
          <p:spPr>
            <a:xfrm>
              <a:off x="7302505" y="4536566"/>
              <a:ext cx="1231895" cy="728890"/>
            </a:xfrm>
            <a:prstGeom prst="flowChartTerminator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>
                  <a:solidFill>
                    <a:prstClr val="white"/>
                  </a:solidFill>
                </a:rPr>
                <a:t>Fuels,</a:t>
              </a:r>
            </a:p>
            <a:p>
              <a:pPr algn="ctr">
                <a:defRPr/>
              </a:pPr>
              <a:r>
                <a:rPr lang="en-US" sz="1400" b="1" dirty="0">
                  <a:solidFill>
                    <a:prstClr val="white"/>
                  </a:solidFill>
                </a:rPr>
                <a:t>Electricity &amp; </a:t>
              </a:r>
            </a:p>
            <a:p>
              <a:pPr algn="ctr">
                <a:defRPr/>
              </a:pPr>
              <a:r>
                <a:rPr lang="en-US" sz="1400" b="1" dirty="0">
                  <a:solidFill>
                    <a:prstClr val="white"/>
                  </a:solidFill>
                </a:rPr>
                <a:t>Biochar</a:t>
              </a:r>
            </a:p>
          </p:txBody>
        </p:sp>
        <p:sp>
          <p:nvSpPr>
            <p:cNvPr id="33" name="Terminator 35"/>
            <p:cNvSpPr/>
            <p:nvPr/>
          </p:nvSpPr>
          <p:spPr>
            <a:xfrm>
              <a:off x="3873518" y="5568762"/>
              <a:ext cx="1219195" cy="593910"/>
            </a:xfrm>
            <a:prstGeom prst="flowChartTerminator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>
                  <a:solidFill>
                    <a:prstClr val="white"/>
                  </a:solidFill>
                </a:rPr>
                <a:t>Treated</a:t>
              </a:r>
            </a:p>
            <a:p>
              <a:pPr algn="ctr">
                <a:defRPr/>
              </a:pPr>
              <a:r>
                <a:rPr lang="en-US" sz="1400" b="1" dirty="0">
                  <a:solidFill>
                    <a:prstClr val="white"/>
                  </a:solidFill>
                </a:rPr>
                <a:t>Wastewater</a:t>
              </a:r>
            </a:p>
          </p:txBody>
        </p:sp>
        <p:sp>
          <p:nvSpPr>
            <p:cNvPr id="34" name="Terminator 36"/>
            <p:cNvSpPr/>
            <p:nvPr/>
          </p:nvSpPr>
          <p:spPr>
            <a:xfrm>
              <a:off x="7353305" y="5578290"/>
              <a:ext cx="1066796" cy="593910"/>
            </a:xfrm>
            <a:prstGeom prst="flowChartTerminator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>
                  <a:solidFill>
                    <a:prstClr val="white"/>
                  </a:solidFill>
                </a:rPr>
                <a:t>Drinking </a:t>
              </a:r>
            </a:p>
            <a:p>
              <a:pPr algn="ctr">
                <a:defRPr/>
              </a:pPr>
              <a:r>
                <a:rPr lang="en-US" sz="1400" b="1" dirty="0">
                  <a:solidFill>
                    <a:prstClr val="white"/>
                  </a:solidFill>
                </a:rPr>
                <a:t>Water</a:t>
              </a:r>
            </a:p>
          </p:txBody>
        </p:sp>
        <p:cxnSp>
          <p:nvCxnSpPr>
            <p:cNvPr id="35" name="Straight Connector 34"/>
            <p:cNvCxnSpPr>
              <a:stCxn id="29" idx="3"/>
              <a:endCxn id="30" idx="1"/>
            </p:cNvCxnSpPr>
            <p:nvPr/>
          </p:nvCxnSpPr>
          <p:spPr>
            <a:xfrm>
              <a:off x="3492520" y="4882749"/>
              <a:ext cx="457198" cy="6352"/>
            </a:xfrm>
            <a:prstGeom prst="line">
              <a:avLst/>
            </a:prstGeom>
            <a:ln>
              <a:tailEnd type="triangle" w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0" idx="3"/>
              <a:endCxn id="31" idx="1"/>
            </p:cNvCxnSpPr>
            <p:nvPr/>
          </p:nvCxnSpPr>
          <p:spPr>
            <a:xfrm>
              <a:off x="5016514" y="4889101"/>
              <a:ext cx="609598" cy="9528"/>
            </a:xfrm>
            <a:prstGeom prst="line">
              <a:avLst/>
            </a:prstGeom>
            <a:ln>
              <a:tailEnd type="triangle" w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0" idx="2"/>
              <a:endCxn id="33" idx="0"/>
            </p:cNvCxnSpPr>
            <p:nvPr/>
          </p:nvCxnSpPr>
          <p:spPr>
            <a:xfrm rot="5400000">
              <a:off x="4277471" y="5361529"/>
              <a:ext cx="412878" cy="1588"/>
            </a:xfrm>
            <a:prstGeom prst="line">
              <a:avLst/>
            </a:prstGeom>
            <a:ln>
              <a:tailEnd type="triangle" w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3" idx="3"/>
              <a:endCxn id="24" idx="1"/>
            </p:cNvCxnSpPr>
            <p:nvPr/>
          </p:nvCxnSpPr>
          <p:spPr>
            <a:xfrm>
              <a:off x="5092714" y="5865718"/>
              <a:ext cx="504823" cy="3176"/>
            </a:xfrm>
            <a:prstGeom prst="line">
              <a:avLst/>
            </a:prstGeom>
            <a:ln>
              <a:tailEnd type="triangle" w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24" idx="3"/>
              <a:endCxn id="34" idx="1"/>
            </p:cNvCxnSpPr>
            <p:nvPr/>
          </p:nvCxnSpPr>
          <p:spPr>
            <a:xfrm>
              <a:off x="6740532" y="5868894"/>
              <a:ext cx="612773" cy="6352"/>
            </a:xfrm>
            <a:prstGeom prst="line">
              <a:avLst/>
            </a:prstGeom>
            <a:ln>
              <a:tailEnd type="triangle" w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1" idx="3"/>
              <a:endCxn id="32" idx="1"/>
            </p:cNvCxnSpPr>
            <p:nvPr/>
          </p:nvCxnSpPr>
          <p:spPr>
            <a:xfrm>
              <a:off x="6692907" y="4898629"/>
              <a:ext cx="609598" cy="3176"/>
            </a:xfrm>
            <a:prstGeom prst="line">
              <a:avLst/>
            </a:prstGeom>
            <a:ln>
              <a:tailEnd type="triangle" w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56" name="Rectangle 40"/>
          <p:cNvSpPr>
            <a:spLocks noChangeArrowheads="1"/>
          </p:cNvSpPr>
          <p:nvPr/>
        </p:nvSpPr>
        <p:spPr bwMode="auto">
          <a:xfrm>
            <a:off x="381000" y="2133600"/>
            <a:ext cx="8305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73050">
              <a:buFont typeface="Arial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Helvetica"/>
                <a:cs typeface="Helvetica"/>
              </a:rPr>
              <a:t>Produces </a:t>
            </a:r>
            <a:r>
              <a:rPr lang="en-US" sz="2200" i="1" dirty="0">
                <a:solidFill>
                  <a:prstClr val="black"/>
                </a:solidFill>
                <a:latin typeface="Helvetica"/>
                <a:cs typeface="Helvetica"/>
              </a:rPr>
              <a:t>carbon</a:t>
            </a:r>
            <a:r>
              <a:rPr lang="en-US" sz="2200" dirty="0">
                <a:solidFill>
                  <a:prstClr val="black"/>
                </a:solidFill>
                <a:latin typeface="Helvetica"/>
                <a:cs typeface="Helvetica"/>
              </a:rPr>
              <a:t> </a:t>
            </a:r>
            <a:r>
              <a:rPr lang="en-US" sz="2200" i="1" dirty="0">
                <a:solidFill>
                  <a:prstClr val="black"/>
                </a:solidFill>
                <a:latin typeface="Helvetica"/>
                <a:cs typeface="Helvetica"/>
              </a:rPr>
              <a:t>negative</a:t>
            </a:r>
            <a:r>
              <a:rPr lang="en-US" sz="2200" dirty="0">
                <a:solidFill>
                  <a:prstClr val="black"/>
                </a:solidFill>
                <a:latin typeface="Helvetica"/>
                <a:cs typeface="Helvetica"/>
              </a:rPr>
              <a:t> transportation fuels (diesel, jet, etc)</a:t>
            </a:r>
          </a:p>
          <a:p>
            <a:pPr indent="273050">
              <a:buFont typeface="Arial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Helvetica"/>
                <a:cs typeface="Helvetica"/>
              </a:rPr>
              <a:t>Treats municipal wastewater and produces drinking water</a:t>
            </a:r>
          </a:p>
          <a:p>
            <a:pPr indent="273050">
              <a:buFont typeface="Arial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Helvetica"/>
                <a:cs typeface="Helvetica"/>
              </a:rPr>
              <a:t>Generates green electricity and </a:t>
            </a:r>
            <a:r>
              <a:rPr lang="en-US" sz="2200" dirty="0" err="1">
                <a:solidFill>
                  <a:prstClr val="black"/>
                </a:solidFill>
                <a:latin typeface="Helvetica"/>
                <a:cs typeface="Helvetica"/>
              </a:rPr>
              <a:t>biochar</a:t>
            </a:r>
            <a:r>
              <a:rPr lang="en-US" sz="2200" dirty="0">
                <a:solidFill>
                  <a:prstClr val="black"/>
                </a:solidFill>
                <a:latin typeface="Helvetica"/>
                <a:cs typeface="Helvetica"/>
              </a:rPr>
              <a:t> fertilizers</a:t>
            </a:r>
          </a:p>
        </p:txBody>
      </p:sp>
      <p:sp>
        <p:nvSpPr>
          <p:cNvPr id="27657" name="TextBox 41"/>
          <p:cNvSpPr txBox="1">
            <a:spLocks noChangeArrowheads="1"/>
          </p:cNvSpPr>
          <p:nvPr/>
        </p:nvSpPr>
        <p:spPr bwMode="auto">
          <a:xfrm>
            <a:off x="381000" y="1219200"/>
            <a:ext cx="8305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prstClr val="white"/>
                </a:solidFill>
                <a:latin typeface="Helvetica"/>
                <a:cs typeface="Helvetica"/>
              </a:rPr>
              <a:t>GT is developing a fully-integrated </a:t>
            </a:r>
            <a:r>
              <a:rPr lang="en-US" sz="2800" dirty="0" err="1">
                <a:solidFill>
                  <a:prstClr val="white"/>
                </a:solidFill>
                <a:latin typeface="Helvetica"/>
                <a:cs typeface="Helvetica"/>
              </a:rPr>
              <a:t>biorefinery</a:t>
            </a:r>
            <a:r>
              <a:rPr lang="en-US" sz="2800" dirty="0">
                <a:solidFill>
                  <a:prstClr val="white"/>
                </a:solidFill>
                <a:latin typeface="Helvetica"/>
                <a:cs typeface="Helvetica"/>
              </a:rPr>
              <a:t>       through a partnership with Algae Systems</a:t>
            </a:r>
            <a:endParaRPr lang="en-US" dirty="0">
              <a:solidFill>
                <a:prstClr val="white"/>
              </a:solidFill>
              <a:latin typeface="Helvetica"/>
              <a:cs typeface="Helvetic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000" y="5486400"/>
            <a:ext cx="82296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9BBB59">
                    <a:lumMod val="50000"/>
                  </a:srgbClr>
                </a:solidFill>
                <a:latin typeface="Helvetica"/>
                <a:cs typeface="Helvetica"/>
              </a:rPr>
              <a:t>This unique combination of technologies provides critical municipal services while producing energy in an embodiment that is </a:t>
            </a:r>
          </a:p>
          <a:p>
            <a:pPr algn="ctr">
              <a:defRPr/>
            </a:pPr>
            <a:r>
              <a:rPr lang="en-US" sz="2400" b="1" i="1" dirty="0">
                <a:solidFill>
                  <a:srgbClr val="9BBB59">
                    <a:lumMod val="50000"/>
                  </a:srgbClr>
                </a:solidFill>
                <a:latin typeface="Helvetica"/>
                <a:cs typeface="Helvetica"/>
              </a:rPr>
              <a:t>As Green As It Gets</a:t>
            </a:r>
            <a:endParaRPr lang="en-US" sz="2400" b="1" dirty="0">
              <a:solidFill>
                <a:srgbClr val="9BBB59">
                  <a:lumMod val="50000"/>
                </a:srgbClr>
              </a:solidFill>
              <a:latin typeface="Helvetica"/>
              <a:cs typeface="Helvetica"/>
            </a:endParaRPr>
          </a:p>
        </p:txBody>
      </p:sp>
      <p:sp>
        <p:nvSpPr>
          <p:cNvPr id="45" name="Cloud 44"/>
          <p:cNvSpPr/>
          <p:nvPr/>
        </p:nvSpPr>
        <p:spPr>
          <a:xfrm>
            <a:off x="76200" y="3886200"/>
            <a:ext cx="1066800" cy="822325"/>
          </a:xfrm>
          <a:prstGeom prst="cloud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prstClr val="black"/>
                </a:solidFill>
              </a:rPr>
              <a:t>Solar Energy</a:t>
            </a:r>
          </a:p>
        </p:txBody>
      </p:sp>
      <p:cxnSp>
        <p:nvCxnSpPr>
          <p:cNvPr id="49" name="Straight Connector 48"/>
          <p:cNvCxnSpPr/>
          <p:nvPr/>
        </p:nvCxnSpPr>
        <p:spPr>
          <a:xfrm rot="5400000">
            <a:off x="7505700" y="4686300"/>
            <a:ext cx="381000" cy="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1" name="Picture 40" descr="GT_Logo_Final one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858000" y="304800"/>
            <a:ext cx="1905000" cy="39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36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CO2 FROM AIR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ELECTROLYSIS :HYDROGEN FROM WATER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The Production of Methanol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is a Proven Technology</a:t>
            </a:r>
          </a:p>
        </p:txBody>
      </p:sp>
      <p:sp>
        <p:nvSpPr>
          <p:cNvPr id="5123" name="Content Placeholder 9"/>
          <p:cNvSpPr>
            <a:spLocks noGrp="1"/>
          </p:cNvSpPr>
          <p:nvPr>
            <p:ph sz="half" idx="1"/>
          </p:nvPr>
        </p:nvSpPr>
        <p:spPr>
          <a:xfrm flipV="1">
            <a:off x="609600" y="3870325"/>
            <a:ext cx="8229600" cy="46038"/>
          </a:xfrm>
        </p:spPr>
        <p:txBody>
          <a:bodyPr>
            <a:normAutofit fontScale="25000" lnSpcReduction="20000"/>
          </a:bodyPr>
          <a:lstStyle/>
          <a:p>
            <a:r>
              <a:rPr lang="en-US" smtClean="0"/>
              <a:t>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3124200"/>
            <a:ext cx="8229600" cy="301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CO2+3H2  TO CH3OH +H20</a:t>
            </a:r>
          </a:p>
          <a:p>
            <a:pPr lvl="1"/>
            <a:r>
              <a:rPr lang="en-US" sz="2400" smtClean="0">
                <a:solidFill>
                  <a:srgbClr val="0070C0"/>
                </a:solidFill>
              </a:rPr>
              <a:t>The above reaction is exothermic, DH298=-49.47 kJ/mol</a:t>
            </a:r>
          </a:p>
          <a:p>
            <a:endParaRPr lang="en-US" smtClean="0">
              <a:solidFill>
                <a:srgbClr val="0070C0"/>
              </a:solidFill>
            </a:endParaRPr>
          </a:p>
          <a:p>
            <a:pPr lvl="1"/>
            <a:r>
              <a:rPr lang="en-US" sz="2400" smtClean="0">
                <a:solidFill>
                  <a:srgbClr val="0070C0"/>
                </a:solidFill>
              </a:rPr>
              <a:t>This reaction is faster than conventional methanol processes that use synthesis gas (CO + H2)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 flipV="1">
            <a:off x="1600200" y="2209800"/>
            <a:ext cx="2133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</a:rPr>
              <a:t>COCCCO2CO</a:t>
            </a:r>
            <a:r>
              <a:rPr lang="en-US" baseline="-25000">
                <a:solidFill>
                  <a:schemeClr val="bg1"/>
                </a:solidFill>
              </a:rPr>
              <a:t>2</a:t>
            </a:r>
            <a:r>
              <a:rPr lang="en-US">
                <a:solidFill>
                  <a:schemeClr val="bg1"/>
                </a:solidFill>
              </a:rPr>
              <a:t> + co2+3H23H</a:t>
            </a:r>
            <a:r>
              <a:rPr lang="en-US" baseline="-25000">
                <a:solidFill>
                  <a:schemeClr val="bg1"/>
                </a:solidFill>
              </a:rPr>
              <a:t>2</a:t>
            </a:r>
            <a:r>
              <a:rPr lang="en-US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922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CO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and Methanol to Gasoline Process Chemistry Has Been 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Commercially Proven with Favorable Energy Characteristics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981200" y="1543050"/>
            <a:ext cx="61722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3H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O         3H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+ 3/2O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CO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+ 3H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       CH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OH + H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O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CH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OH         n-CH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- + H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O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_______________________________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3H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O + CO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             n-CH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- + 3/2O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+ 2H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O overall reaction</a:t>
            </a:r>
          </a:p>
          <a:p>
            <a:pPr eaLnBrk="1" hangingPunct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00" name="Line 8"/>
          <p:cNvSpPr>
            <a:spLocks noChangeShapeType="1"/>
          </p:cNvSpPr>
          <p:nvPr/>
        </p:nvSpPr>
        <p:spPr bwMode="auto">
          <a:xfrm>
            <a:off x="2819400" y="1771650"/>
            <a:ext cx="533400" cy="0"/>
          </a:xfrm>
          <a:prstGeom prst="line">
            <a:avLst/>
          </a:prstGeom>
          <a:noFill/>
          <a:ln w="57150">
            <a:solidFill>
              <a:srgbClr val="FFFF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1" name="Line 9"/>
          <p:cNvSpPr>
            <a:spLocks noChangeShapeType="1"/>
          </p:cNvSpPr>
          <p:nvPr/>
        </p:nvSpPr>
        <p:spPr bwMode="auto">
          <a:xfrm>
            <a:off x="3429000" y="2152650"/>
            <a:ext cx="533400" cy="0"/>
          </a:xfrm>
          <a:prstGeom prst="line">
            <a:avLst/>
          </a:prstGeom>
          <a:noFill/>
          <a:ln w="57150">
            <a:solidFill>
              <a:srgbClr val="FFFF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2" name="Line 10"/>
          <p:cNvSpPr>
            <a:spLocks noChangeShapeType="1"/>
          </p:cNvSpPr>
          <p:nvPr/>
        </p:nvSpPr>
        <p:spPr bwMode="auto">
          <a:xfrm>
            <a:off x="3200400" y="2533650"/>
            <a:ext cx="457200" cy="0"/>
          </a:xfrm>
          <a:prstGeom prst="line">
            <a:avLst/>
          </a:prstGeom>
          <a:noFill/>
          <a:ln w="57150">
            <a:solidFill>
              <a:srgbClr val="FFFF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3" name="Text Box 11"/>
          <p:cNvSpPr txBox="1">
            <a:spLocks noChangeArrowheads="1"/>
          </p:cNvSpPr>
          <p:nvPr/>
        </p:nvSpPr>
        <p:spPr bwMode="auto">
          <a:xfrm>
            <a:off x="822325" y="4225925"/>
            <a:ext cx="8180388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pitchFamily="84" charset="-128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  <a:latin typeface="Symbol" pitchFamily="84" charset="2"/>
              </a:rPr>
              <a:t>D</a:t>
            </a:r>
            <a:r>
              <a:rPr lang="en-US">
                <a:solidFill>
                  <a:srgbClr val="FF0000"/>
                </a:solidFill>
              </a:rPr>
              <a:t>H</a:t>
            </a:r>
            <a:r>
              <a:rPr lang="en-US" baseline="-25000">
                <a:solidFill>
                  <a:srgbClr val="FF0000"/>
                </a:solidFill>
              </a:rPr>
              <a:t>373 K</a:t>
            </a:r>
            <a:r>
              <a:rPr lang="en-US">
                <a:solidFill>
                  <a:srgbClr val="FF0000"/>
                </a:solidFill>
              </a:rPr>
              <a:t>= 40.79kJ/mol heat of vaporization of water at 100 C</a:t>
            </a:r>
          </a:p>
          <a:p>
            <a:pPr eaLnBrk="1" hangingPunct="1">
              <a:lnSpc>
                <a:spcPct val="10000"/>
              </a:lnSpc>
            </a:pPr>
            <a:endParaRPr lang="en-US">
              <a:solidFill>
                <a:srgbClr val="FF0000"/>
              </a:solidFill>
            </a:endParaRPr>
          </a:p>
          <a:p>
            <a:pPr eaLnBrk="1" hangingPunct="1"/>
            <a:r>
              <a:rPr lang="en-US">
                <a:solidFill>
                  <a:srgbClr val="FF0000"/>
                </a:solidFill>
                <a:latin typeface="Symbol" pitchFamily="84" charset="2"/>
              </a:rPr>
              <a:t>D</a:t>
            </a:r>
            <a:r>
              <a:rPr lang="en-US">
                <a:solidFill>
                  <a:srgbClr val="FF0000"/>
                </a:solidFill>
              </a:rPr>
              <a:t>H</a:t>
            </a:r>
            <a:r>
              <a:rPr lang="en-US" baseline="-25000">
                <a:solidFill>
                  <a:srgbClr val="FF0000"/>
                </a:solidFill>
              </a:rPr>
              <a:t>reaction </a:t>
            </a:r>
            <a:r>
              <a:rPr lang="en-US">
                <a:solidFill>
                  <a:srgbClr val="FF0000"/>
                </a:solidFill>
              </a:rPr>
              <a:t>= -49.47kJ/mol heat of reaction to form methanol</a:t>
            </a:r>
          </a:p>
          <a:p>
            <a:pPr eaLnBrk="1" hangingPunct="1">
              <a:lnSpc>
                <a:spcPct val="10000"/>
              </a:lnSpc>
            </a:pPr>
            <a:endParaRPr lang="en-US">
              <a:solidFill>
                <a:srgbClr val="FF0000"/>
              </a:solidFill>
            </a:endParaRPr>
          </a:p>
          <a:p>
            <a:pPr eaLnBrk="1" hangingPunct="1"/>
            <a:r>
              <a:rPr lang="en-US">
                <a:solidFill>
                  <a:srgbClr val="FF0000"/>
                </a:solidFill>
                <a:latin typeface="Symbol" pitchFamily="84" charset="2"/>
              </a:rPr>
              <a:t>D</a:t>
            </a:r>
            <a:r>
              <a:rPr lang="en-US">
                <a:solidFill>
                  <a:srgbClr val="FF0000"/>
                </a:solidFill>
              </a:rPr>
              <a:t>H</a:t>
            </a:r>
            <a:r>
              <a:rPr lang="en-US" baseline="-25000">
                <a:solidFill>
                  <a:srgbClr val="FF0000"/>
                </a:solidFill>
              </a:rPr>
              <a:t>reaction </a:t>
            </a:r>
            <a:r>
              <a:rPr lang="en-US">
                <a:solidFill>
                  <a:srgbClr val="FF0000"/>
                </a:solidFill>
              </a:rPr>
              <a:t>= -48.32kJ/mol heat of reaction for methanol to gasoline</a:t>
            </a:r>
            <a:endParaRPr lang="en-US">
              <a:solidFill>
                <a:srgbClr val="FF0000"/>
              </a:solidFill>
              <a:latin typeface="Symbol" pitchFamily="84" charset="2"/>
            </a:endParaRPr>
          </a:p>
          <a:p>
            <a:pPr eaLnBrk="1" hangingPunct="1">
              <a:lnSpc>
                <a:spcPct val="10000"/>
              </a:lnSpc>
            </a:pPr>
            <a:endParaRPr lang="en-US">
              <a:solidFill>
                <a:srgbClr val="FF0000"/>
              </a:solidFill>
            </a:endParaRPr>
          </a:p>
          <a:p>
            <a:pPr eaLnBrk="1" hangingPunct="1">
              <a:lnSpc>
                <a:spcPct val="10000"/>
              </a:lnSpc>
            </a:pPr>
            <a:endParaRPr lang="en-US">
              <a:solidFill>
                <a:srgbClr val="FF0000"/>
              </a:solidFill>
            </a:endParaRPr>
          </a:p>
          <a:p>
            <a:pPr eaLnBrk="1" hangingPunct="1"/>
            <a:endParaRPr lang="en-US">
              <a:solidFill>
                <a:srgbClr val="FF0000"/>
              </a:solidFill>
              <a:latin typeface="Symbol" pitchFamily="84" charset="2"/>
            </a:endParaRPr>
          </a:p>
        </p:txBody>
      </p:sp>
      <p:sp>
        <p:nvSpPr>
          <p:cNvPr id="4104" name="Line 12"/>
          <p:cNvSpPr>
            <a:spLocks noChangeShapeType="1"/>
          </p:cNvSpPr>
          <p:nvPr/>
        </p:nvSpPr>
        <p:spPr bwMode="auto">
          <a:xfrm>
            <a:off x="3962400" y="3295650"/>
            <a:ext cx="533400" cy="0"/>
          </a:xfrm>
          <a:prstGeom prst="line">
            <a:avLst/>
          </a:prstGeom>
          <a:noFill/>
          <a:ln w="57150">
            <a:solidFill>
              <a:srgbClr val="FFFF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0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Helvetica"/>
                <a:cs typeface="Helvetica"/>
              </a:rPr>
              <a:t>   Renewable 95: Closing the Carbon Cycle</a:t>
            </a:r>
            <a:endParaRPr lang="en-US" sz="3600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Global Thermostat - CONFIDENTIAL</a:t>
            </a:r>
            <a:endParaRPr lang="en-US">
              <a:solidFill>
                <a:srgbClr val="123130"/>
              </a:solidFill>
            </a:endParaRPr>
          </a:p>
        </p:txBody>
      </p:sp>
      <p:pic>
        <p:nvPicPr>
          <p:cNvPr id="6" name="Picture 5" descr="Home:Users:pattyj:Desktop:Global thermostat:Gas pump graphics:car-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248400" y="3657600"/>
            <a:ext cx="27432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10799999" rev="0"/>
            </a:camera>
            <a:lightRig rig="threePt" dir="t"/>
          </a:scene3d>
        </p:spPr>
      </p:pic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381000" y="3581400"/>
            <a:ext cx="2438400" cy="1066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solidFill>
                  <a:prstClr val="white"/>
                </a:solidFill>
              </a:rPr>
              <a:t>CO2 Capture</a:t>
            </a:r>
            <a:endParaRPr lang="en-US" sz="2000" dirty="0">
              <a:solidFill>
                <a:prstClr val="white"/>
              </a:solidFill>
            </a:endParaRPr>
          </a:p>
          <a:p>
            <a:pPr algn="ctr"/>
            <a:r>
              <a:rPr lang="en-US" sz="2000" dirty="0">
                <a:solidFill>
                  <a:prstClr val="white"/>
                </a:solidFill>
              </a:rPr>
              <a:t>&amp;</a:t>
            </a:r>
          </a:p>
          <a:p>
            <a:pPr algn="ctr"/>
            <a:r>
              <a:rPr lang="en-US" sz="2000" dirty="0" smtClean="0">
                <a:solidFill>
                  <a:prstClr val="white"/>
                </a:solidFill>
              </a:rPr>
              <a:t>Hydrogen Conversion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 rot="1145879">
            <a:off x="2469390" y="5056803"/>
            <a:ext cx="685800" cy="304800"/>
          </a:xfrm>
          <a:prstGeom prst="rightArrow">
            <a:avLst>
              <a:gd name="adj1" fmla="val 37500"/>
              <a:gd name="adj2" fmla="val 66146"/>
            </a:avLst>
          </a:prstGeom>
          <a:solidFill>
            <a:srgbClr val="F9B62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 rot="20255424">
            <a:off x="5975805" y="5072213"/>
            <a:ext cx="685800" cy="304800"/>
          </a:xfrm>
          <a:prstGeom prst="rightArrow">
            <a:avLst>
              <a:gd name="adj1" fmla="val 37500"/>
              <a:gd name="adj2" fmla="val 66146"/>
            </a:avLst>
          </a:prstGeom>
          <a:solidFill>
            <a:srgbClr val="F9B62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AutoShape 14"/>
          <p:cNvSpPr>
            <a:spLocks noChangeArrowheads="1"/>
          </p:cNvSpPr>
          <p:nvPr/>
        </p:nvSpPr>
        <p:spPr bwMode="auto">
          <a:xfrm rot="2758995" flipH="1">
            <a:off x="6634367" y="3095690"/>
            <a:ext cx="685800" cy="304800"/>
          </a:xfrm>
          <a:prstGeom prst="rightArrow">
            <a:avLst>
              <a:gd name="adj1" fmla="val 37500"/>
              <a:gd name="adj2" fmla="val 66146"/>
            </a:avLst>
          </a:prstGeom>
          <a:solidFill>
            <a:srgbClr val="F9B62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 rot="18809119" flipH="1">
            <a:off x="1908647" y="3020669"/>
            <a:ext cx="685800" cy="304800"/>
          </a:xfrm>
          <a:prstGeom prst="rightArrow">
            <a:avLst>
              <a:gd name="adj1" fmla="val 37500"/>
              <a:gd name="adj2" fmla="val 66146"/>
            </a:avLst>
          </a:prstGeom>
          <a:solidFill>
            <a:srgbClr val="F9B62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606675" y="2209800"/>
            <a:ext cx="46156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4F81BD">
                    <a:lumMod val="75000"/>
                  </a:srgbClr>
                </a:solidFill>
                <a:latin typeface="Helvetica"/>
                <a:cs typeface="Helvetica"/>
              </a:rPr>
              <a:t>Water Vapor and CO</a:t>
            </a:r>
            <a:r>
              <a:rPr lang="en-US" sz="3600" baseline="-25000" dirty="0">
                <a:solidFill>
                  <a:srgbClr val="4F81BD">
                    <a:lumMod val="75000"/>
                  </a:srgbClr>
                </a:solidFill>
                <a:latin typeface="Helvetica"/>
                <a:cs typeface="Helvetica"/>
              </a:rPr>
              <a:t>2</a:t>
            </a:r>
            <a:endParaRPr lang="en-US" sz="3600" dirty="0">
              <a:solidFill>
                <a:srgbClr val="4F81BD">
                  <a:lumMod val="75000"/>
                </a:srgbClr>
              </a:solidFill>
              <a:latin typeface="Helvetica"/>
              <a:cs typeface="Helvetica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57200" y="1066800"/>
            <a:ext cx="8229600" cy="0"/>
          </a:xfrm>
          <a:prstGeom prst="line">
            <a:avLst/>
          </a:prstGeom>
          <a:ln w="698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114800"/>
            <a:ext cx="2209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4191000" y="5105400"/>
            <a:ext cx="620713" cy="646113"/>
          </a:xfrm>
          <a:prstGeom prst="rect">
            <a:avLst/>
          </a:prstGeom>
          <a:solidFill>
            <a:srgbClr val="30B646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Palatino" charset="0"/>
                <a:ea typeface="Palatino" charset="0"/>
                <a:cs typeface="Palatino" charset="0"/>
              </a:rPr>
              <a:t>95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</a:rPr>
              <a:t>Octane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86000" y="1143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srgbClr val="376092"/>
                </a:solidFill>
                <a:latin typeface="Helvetica"/>
                <a:cs typeface="Helvetica"/>
              </a:rPr>
              <a:t>CONVERTING CO</a:t>
            </a:r>
            <a:r>
              <a:rPr lang="en-US" baseline="-25000" dirty="0" smtClean="0">
                <a:solidFill>
                  <a:srgbClr val="376092"/>
                </a:solidFill>
                <a:latin typeface="Helvetica"/>
                <a:cs typeface="Helvetica"/>
              </a:rPr>
              <a:t>2</a:t>
            </a:r>
            <a:r>
              <a:rPr lang="en-US" dirty="0" smtClean="0">
                <a:solidFill>
                  <a:srgbClr val="376092"/>
                </a:solidFill>
                <a:latin typeface="Helvetica"/>
                <a:cs typeface="Helvetica"/>
              </a:rPr>
              <a:t> FROM AIR &amp; HYDROGEN FROM WATER </a:t>
            </a:r>
          </a:p>
          <a:p>
            <a:pPr algn="ctr"/>
            <a:r>
              <a:rPr lang="en-US" dirty="0" smtClean="0">
                <a:solidFill>
                  <a:srgbClr val="376092"/>
                </a:solidFill>
                <a:latin typeface="Helvetica"/>
                <a:cs typeface="Helvetica"/>
              </a:rPr>
              <a:t>TO</a:t>
            </a:r>
          </a:p>
          <a:p>
            <a:pPr algn="ctr">
              <a:buFont typeface="Times" charset="0"/>
              <a:buNone/>
            </a:pPr>
            <a:r>
              <a:rPr lang="en-US" dirty="0" smtClean="0">
                <a:solidFill>
                  <a:srgbClr val="376092"/>
                </a:solidFill>
                <a:latin typeface="Helvetica"/>
                <a:cs typeface="Helvetica"/>
              </a:rPr>
              <a:t>95 OCTANE GASOLINE</a:t>
            </a:r>
            <a:endParaRPr lang="en-US" dirty="0">
              <a:solidFill>
                <a:srgbClr val="376092"/>
              </a:solidFill>
              <a:latin typeface="Helvetica"/>
              <a:cs typeface="Helvetica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684F9B-FBC0-E54B-94CE-6ACD23DB2D6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en-US" sz="14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19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CHARACTERISTICS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POWERED BY SUN</a:t>
            </a:r>
          </a:p>
          <a:p>
            <a:pPr lvl="1"/>
            <a:r>
              <a:rPr lang="en-US" dirty="0" smtClean="0"/>
              <a:t>ESSENTAILLY UNLIMITED SOURCE  </a:t>
            </a:r>
          </a:p>
          <a:p>
            <a:r>
              <a:rPr lang="en-US" dirty="0" smtClean="0"/>
              <a:t>LIQUID FUEL PRODUCT STORES ENERGY</a:t>
            </a:r>
          </a:p>
          <a:p>
            <a:pPr lvl="1"/>
            <a:r>
              <a:rPr lang="en-US" dirty="0" smtClean="0"/>
              <a:t>ADDRESSES INTERMITTENCY OF SOLAR ENERGY</a:t>
            </a:r>
          </a:p>
          <a:p>
            <a:r>
              <a:rPr lang="en-US" dirty="0" smtClean="0"/>
              <a:t>LOCALLY PRODUCED GLOBALLY</a:t>
            </a:r>
          </a:p>
          <a:p>
            <a:pPr lvl="1"/>
            <a:r>
              <a:rPr lang="en-US" dirty="0" smtClean="0"/>
              <a:t>ENERGY SECURITY FOR ALL</a:t>
            </a:r>
          </a:p>
          <a:p>
            <a:r>
              <a:rPr lang="en-US" dirty="0" smtClean="0"/>
              <a:t>DROP IN TECHNOLOGY </a:t>
            </a:r>
          </a:p>
          <a:p>
            <a:pPr lvl="1"/>
            <a:r>
              <a:rPr lang="en-US" dirty="0" smtClean="0"/>
              <a:t>MINIMIZES INFRASTRUCTURE COSTS</a:t>
            </a:r>
          </a:p>
          <a:p>
            <a:r>
              <a:rPr lang="en-US" dirty="0" smtClean="0"/>
              <a:t>ENERGY EFFCIENT AND RESILIENT </a:t>
            </a:r>
          </a:p>
          <a:p>
            <a:pPr lvl="1"/>
            <a:r>
              <a:rPr lang="en-US" dirty="0" smtClean="0"/>
              <a:t>“COST” IS THE ISSUE 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83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“COST” OF ENERGY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“COST” </a:t>
            </a:r>
            <a:r>
              <a:rPr lang="en-US" dirty="0" smtClean="0"/>
              <a:t>= PRIVATE COST+ EXTERNAL COST=SOCIAL COST    </a:t>
            </a:r>
          </a:p>
          <a:p>
            <a:pPr lvl="1"/>
            <a:r>
              <a:rPr lang="en-US" dirty="0" smtClean="0"/>
              <a:t>PRIVATE COST=WHAT YOU PAY AT THE PUMP OR FOR ELECTRICITY                                </a:t>
            </a:r>
            <a:endParaRPr lang="en-US" dirty="0"/>
          </a:p>
          <a:p>
            <a:pPr lvl="1"/>
            <a:r>
              <a:rPr lang="en-US" dirty="0" smtClean="0"/>
              <a:t>EXTERNAL COST ARE THOSE NOT REFLECTED IN MARKET  </a:t>
            </a:r>
            <a:endParaRPr lang="en-US" dirty="0" smtClean="0"/>
          </a:p>
          <a:p>
            <a:pPr lvl="2"/>
            <a:r>
              <a:rPr lang="en-US" dirty="0" smtClean="0"/>
              <a:t>SUBSIDIES </a:t>
            </a:r>
            <a:endParaRPr lang="en-US" dirty="0" smtClean="0"/>
          </a:p>
          <a:p>
            <a:pPr lvl="2"/>
            <a:r>
              <a:rPr lang="en-US" dirty="0" smtClean="0"/>
              <a:t>HEALTH </a:t>
            </a:r>
            <a:r>
              <a:rPr lang="en-US" dirty="0" smtClean="0"/>
              <a:t>LIABILITIES </a:t>
            </a:r>
            <a:endParaRPr lang="en-US" dirty="0"/>
          </a:p>
          <a:p>
            <a:pPr lvl="2"/>
            <a:r>
              <a:rPr lang="en-US" dirty="0" smtClean="0"/>
              <a:t>ENVIRONMENTAL </a:t>
            </a:r>
            <a:r>
              <a:rPr lang="en-US" dirty="0" smtClean="0"/>
              <a:t>DAMAGES/CLIMATE CHANGE  </a:t>
            </a:r>
          </a:p>
          <a:p>
            <a:pPr lvl="2"/>
            <a:r>
              <a:rPr lang="en-US" dirty="0" smtClean="0"/>
              <a:t>ENERGY/ OIL-RELATED </a:t>
            </a:r>
            <a:r>
              <a:rPr lang="en-US" dirty="0" smtClean="0"/>
              <a:t>DEFENSE EXPENDITURE  </a:t>
            </a:r>
          </a:p>
          <a:p>
            <a:pPr lvl="2"/>
            <a:r>
              <a:rPr lang="en-US" dirty="0" smtClean="0"/>
              <a:t>NEGATIVE </a:t>
            </a:r>
            <a:r>
              <a:rPr lang="en-US" dirty="0" smtClean="0"/>
              <a:t>ECONOMIC IMPACT </a:t>
            </a:r>
          </a:p>
          <a:p>
            <a:pPr lvl="2"/>
            <a:endParaRPr lang="en-US" dirty="0"/>
          </a:p>
          <a:p>
            <a:r>
              <a:rPr lang="en-US" dirty="0" smtClean="0"/>
              <a:t>“COST”FOR CLOSING THE CARBON </a:t>
            </a:r>
            <a:r>
              <a:rPr lang="en-US" dirty="0" smtClean="0"/>
              <a:t>CYCLE=SOCIAL COST </a:t>
            </a:r>
            <a:endParaRPr lang="en-US" dirty="0" smtClean="0"/>
          </a:p>
          <a:p>
            <a:pPr lvl="1"/>
            <a:r>
              <a:rPr lang="en-US" dirty="0" smtClean="0"/>
              <a:t>NEEDS TO BE FULL LIFE CYCLE COSTS</a:t>
            </a:r>
          </a:p>
          <a:p>
            <a:pPr lvl="1"/>
            <a:r>
              <a:rPr lang="en-US" dirty="0" smtClean="0"/>
              <a:t>NEEDS TO ACOUNT FOR EXTERNALITIES </a:t>
            </a:r>
          </a:p>
          <a:p>
            <a:pPr lvl="1"/>
            <a:r>
              <a:rPr lang="en-US" dirty="0" smtClean="0"/>
              <a:t>NEEDS TO BE FROM A GLOBAL PERSPECTIVE  </a:t>
            </a:r>
          </a:p>
          <a:p>
            <a:pPr lvl="1"/>
            <a:r>
              <a:rPr lang="en-US" dirty="0" smtClean="0"/>
              <a:t>NEEDS TO BE EQUITABLE DISRIBUTED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84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dirty="0" smtClean="0"/>
              <a:t>THE SOCIAL COST IS MUCH GREATER THAN THE PRIVATE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MIT Center for Energy and Environmental Policy Research </a:t>
            </a:r>
          </a:p>
          <a:p>
            <a:pPr marL="400050" lvl="1" indent="0">
              <a:buNone/>
            </a:pPr>
            <a:r>
              <a:rPr lang="en-US" b="1" dirty="0" smtClean="0">
                <a:latin typeface="Cycles-Eleven"/>
              </a:rPr>
              <a:t>“The true </a:t>
            </a:r>
            <a:r>
              <a:rPr lang="en-US" b="1" dirty="0">
                <a:latin typeface="Cycles-Eleven"/>
              </a:rPr>
              <a:t>social cost is almost three times the</a:t>
            </a:r>
          </a:p>
          <a:p>
            <a:pPr marL="400050" lvl="1" indent="0">
              <a:buNone/>
            </a:pPr>
            <a:r>
              <a:rPr lang="en-US" b="1" dirty="0">
                <a:latin typeface="Cycles-Eleven"/>
              </a:rPr>
              <a:t>amount that appears on our utility bills</a:t>
            </a:r>
            <a:r>
              <a:rPr lang="en-US" b="1" dirty="0" smtClean="0">
                <a:latin typeface="Cycles-Eleven"/>
              </a:rPr>
              <a:t>.”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International Centre for Technology Assessment.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</a:rPr>
              <a:t>    ” </a:t>
            </a:r>
            <a:r>
              <a:rPr lang="en-US" b="1" dirty="0">
                <a:solidFill>
                  <a:prstClr val="black"/>
                </a:solidFill>
              </a:rPr>
              <a:t>Such external costs push the </a:t>
            </a:r>
            <a:r>
              <a:rPr lang="en-US" b="1" u="sng" dirty="0">
                <a:solidFill>
                  <a:prstClr val="black"/>
                </a:solidFill>
              </a:rPr>
              <a:t>true</a:t>
            </a:r>
            <a:r>
              <a:rPr lang="en-US" b="1" dirty="0">
                <a:solidFill>
                  <a:prstClr val="black"/>
                </a:solidFill>
              </a:rPr>
              <a:t> price </a:t>
            </a:r>
            <a:r>
              <a:rPr lang="en-US" b="1" dirty="0" smtClean="0">
                <a:solidFill>
                  <a:prstClr val="black"/>
                </a:solidFill>
              </a:rPr>
              <a:t>of</a:t>
            </a:r>
            <a:endParaRPr lang="en-US" b="1" dirty="0">
              <a:solidFill>
                <a:prstClr val="black"/>
              </a:solidFill>
            </a:endParaRPr>
          </a:p>
          <a:p>
            <a:pPr marL="400050" lvl="1" indent="0">
              <a:buNone/>
            </a:pPr>
            <a:r>
              <a:rPr lang="en-US" sz="3200" b="1" dirty="0">
                <a:solidFill>
                  <a:prstClr val="black"/>
                </a:solidFill>
              </a:rPr>
              <a:t>gasoline as high as $15.14 a gallon”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57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CLOSING THE CARBON CYCLE</a:t>
            </a:r>
            <a:br>
              <a:rPr lang="en-US" dirty="0" smtClean="0"/>
            </a:br>
            <a:r>
              <a:rPr lang="en-US" dirty="0" smtClean="0"/>
              <a:t>A NECESSARY CONDITION FOR SUSTAINABILITY 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CHALLENGES WE FACE</a:t>
            </a:r>
          </a:p>
          <a:p>
            <a:r>
              <a:rPr lang="en-US" dirty="0" smtClean="0"/>
              <a:t>THE CARBON CYCLE </a:t>
            </a:r>
          </a:p>
          <a:p>
            <a:r>
              <a:rPr lang="en-US" dirty="0" smtClean="0"/>
              <a:t>HOW DOES NATURE CLOSE THE CARBON </a:t>
            </a:r>
          </a:p>
          <a:p>
            <a:r>
              <a:rPr lang="en-US" dirty="0" smtClean="0"/>
              <a:t>OUR SPECIES  CAN CLOSETHE CARBON CYCLE </a:t>
            </a:r>
          </a:p>
          <a:p>
            <a:r>
              <a:rPr lang="en-US" dirty="0" smtClean="0"/>
              <a:t>A SOLUTION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6836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COST OF </a:t>
            </a:r>
            <a:r>
              <a:rPr lang="en-US" dirty="0" smtClean="0"/>
              <a:t>THE TECHNOLOGY</a:t>
            </a:r>
            <a:br>
              <a:rPr lang="en-US" dirty="0" smtClean="0"/>
            </a:br>
            <a:r>
              <a:rPr lang="en-US" dirty="0" smtClean="0"/>
              <a:t>TO CLOSE THE CARBON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r>
              <a:rPr lang="en-US" sz="1400" b="1" dirty="0" smtClean="0"/>
              <a:t>COST OF CO2 FROM THE AIR/GALLON(10KG)</a:t>
            </a:r>
          </a:p>
          <a:p>
            <a:pPr lvl="1"/>
            <a:r>
              <a:rPr lang="en-US" sz="1400" dirty="0"/>
              <a:t> </a:t>
            </a:r>
            <a:r>
              <a:rPr lang="en-US" sz="1400" dirty="0" smtClean="0"/>
              <a:t> .01X COST/TONNE ( </a:t>
            </a:r>
            <a:r>
              <a:rPr lang="en-US" sz="1400" dirty="0" smtClean="0"/>
              <a:t>UNCOMPRESSED AND  MODERATE PURITY )  </a:t>
            </a:r>
            <a:endParaRPr lang="en-US" sz="1400" dirty="0" smtClean="0"/>
          </a:p>
          <a:p>
            <a:pPr lvl="2"/>
            <a:r>
              <a:rPr lang="en-US" sz="1400" dirty="0"/>
              <a:t> </a:t>
            </a:r>
            <a:r>
              <a:rPr lang="en-US" sz="1400" dirty="0" smtClean="0"/>
              <a:t>  $1.00. FOR $100/TONNE CO2</a:t>
            </a:r>
          </a:p>
          <a:p>
            <a:pPr lvl="2"/>
            <a:r>
              <a:rPr lang="en-US" sz="1400" dirty="0"/>
              <a:t> </a:t>
            </a:r>
            <a:r>
              <a:rPr lang="en-US" sz="1400" dirty="0" smtClean="0"/>
              <a:t>  $.50 FOR $50/TONNE</a:t>
            </a:r>
          </a:p>
          <a:p>
            <a:r>
              <a:rPr lang="en-US" sz="1400" b="1" dirty="0" smtClean="0"/>
              <a:t>HYDROGEN IS THE COSTLY INPUT BY ELECTROLYSIS(1KG)</a:t>
            </a:r>
            <a:endParaRPr lang="en-US" sz="1400" b="1" dirty="0">
              <a:solidFill>
                <a:prstClr val="black"/>
              </a:solidFill>
            </a:endParaRPr>
          </a:p>
          <a:p>
            <a:pPr lvl="1"/>
            <a:r>
              <a:rPr lang="en-US" sz="1400" dirty="0">
                <a:solidFill>
                  <a:prstClr val="black"/>
                </a:solidFill>
              </a:rPr>
              <a:t> CE/KWHR </a:t>
            </a:r>
            <a:r>
              <a:rPr lang="en-US" sz="1400" dirty="0" smtClean="0">
                <a:solidFill>
                  <a:prstClr val="black"/>
                </a:solidFill>
              </a:rPr>
              <a:t>X50KWHR/KG </a:t>
            </a:r>
            <a:r>
              <a:rPr lang="en-US" sz="1400" dirty="0">
                <a:solidFill>
                  <a:prstClr val="black"/>
                </a:solidFill>
              </a:rPr>
              <a:t>+CAPEX</a:t>
            </a:r>
          </a:p>
          <a:p>
            <a:pPr lvl="2"/>
            <a:r>
              <a:rPr lang="en-US" sz="1400" dirty="0">
                <a:solidFill>
                  <a:prstClr val="black"/>
                </a:solidFill>
              </a:rPr>
              <a:t> $4.00 FOR  7CTS/KWHR</a:t>
            </a:r>
          </a:p>
          <a:p>
            <a:pPr lvl="2"/>
            <a:r>
              <a:rPr lang="en-US" sz="1400" dirty="0">
                <a:solidFill>
                  <a:prstClr val="black"/>
                </a:solidFill>
              </a:rPr>
              <a:t> $1.50  FOR  </a:t>
            </a:r>
            <a:r>
              <a:rPr lang="en-US" sz="1400" dirty="0" smtClean="0">
                <a:solidFill>
                  <a:prstClr val="black"/>
                </a:solidFill>
              </a:rPr>
              <a:t>2CTS/KWHR</a:t>
            </a:r>
          </a:p>
          <a:p>
            <a:r>
              <a:rPr lang="en-US" sz="1400" b="1" dirty="0" smtClean="0">
                <a:solidFill>
                  <a:prstClr val="black"/>
                </a:solidFill>
              </a:rPr>
              <a:t>COVERSION </a:t>
            </a:r>
            <a:r>
              <a:rPr lang="en-US" sz="1400" b="1" dirty="0">
                <a:solidFill>
                  <a:prstClr val="black"/>
                </a:solidFill>
              </a:rPr>
              <a:t>TO FUEL AND DELIVERY VIA EXISITING PROCESSES</a:t>
            </a:r>
          </a:p>
          <a:p>
            <a:pPr lvl="1"/>
            <a:r>
              <a:rPr lang="en-US" sz="1400" dirty="0">
                <a:solidFill>
                  <a:prstClr val="black"/>
                </a:solidFill>
              </a:rPr>
              <a:t>   $1.50 /GALLON  </a:t>
            </a:r>
          </a:p>
          <a:p>
            <a:pPr lvl="0"/>
            <a:r>
              <a:rPr lang="en-US" sz="1400" b="1" dirty="0">
                <a:solidFill>
                  <a:prstClr val="black"/>
                </a:solidFill>
              </a:rPr>
              <a:t>TOTAL COST TODAY!!</a:t>
            </a:r>
          </a:p>
          <a:p>
            <a:pPr lvl="1"/>
            <a:r>
              <a:rPr lang="en-US" sz="1400" dirty="0">
                <a:solidFill>
                  <a:prstClr val="black"/>
                </a:solidFill>
              </a:rPr>
              <a:t>$3.50 – $</a:t>
            </a:r>
            <a:r>
              <a:rPr lang="en-US" sz="1400" dirty="0" smtClean="0">
                <a:solidFill>
                  <a:prstClr val="black"/>
                </a:solidFill>
              </a:rPr>
              <a:t>6.50/GALLON</a:t>
            </a:r>
            <a:endParaRPr lang="en-US" sz="1400" dirty="0">
              <a:solidFill>
                <a:prstClr val="black"/>
              </a:solidFill>
            </a:endParaRPr>
          </a:p>
          <a:p>
            <a:r>
              <a:rPr lang="en-US" sz="1400" b="1" dirty="0" smtClean="0"/>
              <a:t>HYDROGEN AND FUEL VIA ALGAE-CAN IT BE LOWER COST</a:t>
            </a:r>
          </a:p>
          <a:p>
            <a:pPr lvl="1"/>
            <a:r>
              <a:rPr lang="en-US" sz="1400" dirty="0" smtClean="0"/>
              <a:t>SUN SEPARATES HYDROGEN AND COMBINES IT WITH  CO2  TO PRODUCE HYDROCARBONS</a:t>
            </a:r>
          </a:p>
          <a:p>
            <a:pPr lvl="1"/>
            <a:r>
              <a:rPr lang="en-US" sz="1400" dirty="0" smtClean="0"/>
              <a:t>CAPEX FOR ALGAE GROWTH </a:t>
            </a:r>
          </a:p>
          <a:p>
            <a:pPr lvl="1"/>
            <a:r>
              <a:rPr lang="en-US" sz="1400" dirty="0" smtClean="0"/>
              <a:t>CONVERSION  INTO FUEL</a:t>
            </a:r>
          </a:p>
          <a:p>
            <a:r>
              <a:rPr lang="en-US" sz="1400" b="1" dirty="0" smtClean="0"/>
              <a:t>ELECTROYLSIS  ECONOMICALLY VIABLE AT 2CTS KWHR OF ENERGY WITH TODAYS SYSTEM</a:t>
            </a:r>
          </a:p>
          <a:p>
            <a:pPr lvl="1"/>
            <a:r>
              <a:rPr lang="en-US" sz="1400" dirty="0" smtClean="0"/>
              <a:t>STRANDED ELECTRICITY TODAY</a:t>
            </a:r>
          </a:p>
          <a:p>
            <a:pPr lvl="1"/>
            <a:r>
              <a:rPr lang="en-US" sz="1400" dirty="0" smtClean="0"/>
              <a:t>NO NEED FOR NEW INFRASTRUCTURE-LOW BARRIER TO ENTRY </a:t>
            </a:r>
          </a:p>
        </p:txBody>
      </p:sp>
    </p:spTree>
    <p:extLst>
      <p:ext uri="{BB962C8B-B14F-4D97-AF65-F5344CB8AC3E}">
        <p14:creationId xmlns:p14="http://schemas.microsoft.com/office/powerpoint/2010/main" val="90988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4800" dirty="0">
                <a:solidFill>
                  <a:prstClr val="black"/>
                </a:solidFill>
                <a:ea typeface="+mn-ea"/>
                <a:cs typeface="+mn-cs"/>
              </a:rPr>
              <a:t>THE </a:t>
            </a:r>
            <a:r>
              <a:rPr lang="en-US" sz="4800" dirty="0" smtClean="0">
                <a:solidFill>
                  <a:prstClr val="black"/>
                </a:solidFill>
                <a:ea typeface="+mn-ea"/>
                <a:cs typeface="+mn-cs"/>
              </a:rPr>
              <a:t>SOLUTION</a:t>
            </a:r>
            <a:br>
              <a:rPr lang="en-US" sz="48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sz="4800" dirty="0" smtClean="0">
                <a:solidFill>
                  <a:prstClr val="black"/>
                </a:solidFill>
                <a:ea typeface="+mn-ea"/>
                <a:cs typeface="+mn-cs"/>
              </a:rPr>
              <a:t>YES </a:t>
            </a:r>
            <a:r>
              <a:rPr lang="en-US" sz="4800" dirty="0">
                <a:solidFill>
                  <a:prstClr val="black"/>
                </a:solidFill>
                <a:ea typeface="+mn-ea"/>
                <a:cs typeface="+mn-cs"/>
              </a:rPr>
              <a:t>THERE IS A SILVER BULLET </a:t>
            </a:r>
            <a:br>
              <a:rPr lang="en-US" sz="48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WE KNOW HOW TO GET HYDROGEN FROM WATER </a:t>
            </a:r>
          </a:p>
          <a:p>
            <a:r>
              <a:rPr lang="en-US" sz="2800" dirty="0" smtClean="0"/>
              <a:t>WE KNOW HOW TO GET CO2 FROM THE AIR</a:t>
            </a:r>
          </a:p>
          <a:p>
            <a:r>
              <a:rPr lang="en-US" sz="2800" dirty="0" smtClean="0"/>
              <a:t>WE HAVE AN ACCEPTABLE SOLAR EFFCIENCY</a:t>
            </a:r>
          </a:p>
          <a:p>
            <a:pPr lvl="1"/>
            <a:r>
              <a:rPr lang="en-US" sz="2400" dirty="0" smtClean="0"/>
              <a:t>5X NATURE -10X ACHIEVABLE  </a:t>
            </a:r>
          </a:p>
          <a:p>
            <a:r>
              <a:rPr lang="en-US" sz="2800" dirty="0" smtClean="0"/>
              <a:t>THE CLOSING THE CARBON CYCLE “COST” 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 smtClean="0"/>
              <a:t>“COST” </a:t>
            </a:r>
            <a:r>
              <a:rPr lang="en-US" sz="2400" dirty="0" smtClean="0"/>
              <a:t>OF TECHNOLGY – </a:t>
            </a:r>
            <a:r>
              <a:rPr lang="en-US" sz="2400" dirty="0" smtClean="0"/>
              <a:t>AVOIDED EXTERNAL COSTS </a:t>
            </a:r>
            <a:r>
              <a:rPr lang="en-US" sz="2400" dirty="0" smtClean="0"/>
              <a:t>OF TODAYS </a:t>
            </a:r>
            <a:r>
              <a:rPr lang="en-US" sz="2400" dirty="0" smtClean="0"/>
              <a:t>APPOACH + NEW EXTERNAL COSTS</a:t>
            </a:r>
          </a:p>
          <a:p>
            <a:pPr lvl="1"/>
            <a:r>
              <a:rPr lang="en-US" sz="2400" dirty="0" smtClean="0"/>
              <a:t>NEW EXTERNAL COSTS  VERY LOW</a:t>
            </a:r>
          </a:p>
          <a:p>
            <a:pPr lvl="2"/>
            <a:r>
              <a:rPr lang="en-US" sz="2000" dirty="0" smtClean="0"/>
              <a:t>NO POLLUTION –FUEL IS CLEAN</a:t>
            </a:r>
          </a:p>
          <a:p>
            <a:pPr lvl="2"/>
            <a:r>
              <a:rPr lang="en-US" sz="2000" dirty="0" smtClean="0"/>
              <a:t>NO COSTS FROM POOR DISTRIBUTION OF INPUTS</a:t>
            </a:r>
          </a:p>
          <a:p>
            <a:pPr lvl="2"/>
            <a:r>
              <a:rPr lang="en-US" sz="2000" dirty="0" smtClean="0"/>
              <a:t>NO COSTS FROM CLIMATE CHANGE IMPACTS  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en-US" sz="3600" dirty="0" smtClean="0"/>
              <a:t>CAN COST $6.50/GAL AND STILL BE ECONOMIC</a:t>
            </a:r>
          </a:p>
          <a:p>
            <a:pPr lvl="1"/>
            <a:r>
              <a:rPr lang="en-US" dirty="0" smtClean="0"/>
              <a:t>PROVIDE $3.00/GAL REBATE TO CONSUMERS  </a:t>
            </a:r>
          </a:p>
          <a:p>
            <a:pPr lvl="1"/>
            <a:r>
              <a:rPr lang="en-US" dirty="0" smtClean="0"/>
              <a:t>LESS “COST” THEN FOSSIL ENERGY </a:t>
            </a:r>
            <a:r>
              <a:rPr lang="en-US" dirty="0" smtClean="0"/>
              <a:t>“SOCIAL COSTS</a:t>
            </a:r>
            <a:r>
              <a:rPr lang="en-US" dirty="0" smtClean="0"/>
              <a:t>” OF 10.00/GAL</a:t>
            </a:r>
            <a:r>
              <a:rPr lang="en-US" sz="2000" dirty="0" smtClean="0"/>
              <a:t>  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1228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4294967295"/>
          </p:nvPr>
        </p:nvSpPr>
        <p:spPr>
          <a:xfrm>
            <a:off x="4114800" y="1524000"/>
            <a:ext cx="4495800" cy="4648200"/>
          </a:xfrm>
        </p:spPr>
        <p:txBody>
          <a:bodyPr/>
          <a:lstStyle/>
          <a:p>
            <a:pPr marL="177800" indent="-177800" eaLnBrk="1" hangingPunct="1">
              <a:lnSpc>
                <a:spcPct val="90000"/>
              </a:lnSpc>
            </a:pPr>
            <a:r>
              <a:rPr lang="en-US" sz="1800" dirty="0" smtClean="0">
                <a:cs typeface="Arial" charset="0"/>
              </a:rPr>
              <a:t>Extracts heat 50% faster than with water-based geothermal</a:t>
            </a:r>
          </a:p>
          <a:p>
            <a:pPr marL="177800" indent="-177800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1800" dirty="0" smtClean="0">
                <a:cs typeface="Arial" charset="0"/>
              </a:rPr>
              <a:t>Does not require pumps or pumping</a:t>
            </a:r>
          </a:p>
          <a:p>
            <a:pPr marL="177800" indent="-177800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1800" dirty="0" smtClean="0">
                <a:cs typeface="Arial" charset="0"/>
              </a:rPr>
              <a:t>Can generate power with conventional technology (e.g., turbines)</a:t>
            </a:r>
          </a:p>
          <a:p>
            <a:pPr marL="177800" indent="-17780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>
                <a:cs typeface="Arial" charset="0"/>
              </a:rPr>
              <a:t>Can store energy</a:t>
            </a:r>
          </a:p>
          <a:p>
            <a:pPr marL="577850" lvl="1" indent="-177800" eaLnBrk="1" hangingPunct="1">
              <a:spcBef>
                <a:spcPct val="0"/>
              </a:spcBef>
              <a:spcAft>
                <a:spcPts val="300"/>
              </a:spcAft>
            </a:pPr>
            <a:r>
              <a:rPr lang="en-US" sz="1800" dirty="0" smtClean="0">
                <a:cs typeface="Arial" charset="0"/>
              </a:rPr>
              <a:t>Ideal for energy storage (e.g., less than 2-minute response time)</a:t>
            </a:r>
          </a:p>
          <a:p>
            <a:pPr marL="577850" lvl="1" indent="-177800" eaLnBrk="1" hangingPunct="1">
              <a:spcBef>
                <a:spcPts val="600"/>
              </a:spcBef>
              <a:spcAft>
                <a:spcPts val="300"/>
              </a:spcAft>
            </a:pPr>
            <a:r>
              <a:rPr lang="en-US" sz="1800" dirty="0" smtClean="0">
                <a:cs typeface="Arial" charset="0"/>
              </a:rPr>
              <a:t>No separate storage technology required</a:t>
            </a:r>
          </a:p>
          <a:p>
            <a:pPr marL="177800" indent="-17780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>
                <a:cs typeface="Arial" charset="0"/>
              </a:rPr>
              <a:t>Provides grid management capability</a:t>
            </a:r>
          </a:p>
          <a:p>
            <a:pPr marL="577850" lvl="1" indent="-1778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1800" dirty="0" err="1" smtClean="0">
                <a:cs typeface="Arial" charset="0"/>
              </a:rPr>
              <a:t>Baseload</a:t>
            </a:r>
            <a:r>
              <a:rPr lang="en-US" sz="1800" dirty="0" smtClean="0">
                <a:cs typeface="Arial" charset="0"/>
              </a:rPr>
              <a:t>, firming or peaking power</a:t>
            </a:r>
          </a:p>
          <a:p>
            <a:pPr marL="577850" lvl="1" indent="-1778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1800" dirty="0" smtClean="0">
                <a:cs typeface="Arial" charset="0"/>
              </a:rPr>
              <a:t>“Firms up” wind or solar power</a:t>
            </a:r>
          </a:p>
          <a:p>
            <a:pPr marL="177800" indent="-177800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1800" dirty="0" smtClean="0">
                <a:cs typeface="Arial" charset="0"/>
              </a:rPr>
              <a:t>Produces carbon-negative power</a:t>
            </a:r>
          </a:p>
          <a:p>
            <a:pPr marL="577850" lvl="1" indent="-177800" eaLnBrk="1" hangingPunct="1">
              <a:lnSpc>
                <a:spcPct val="90000"/>
              </a:lnSpc>
              <a:spcBef>
                <a:spcPts val="600"/>
              </a:spcBef>
            </a:pPr>
            <a:endParaRPr lang="en-US" sz="1600" dirty="0" smtClean="0">
              <a:cs typeface="Arial" charset="0"/>
            </a:endParaRPr>
          </a:p>
        </p:txBody>
      </p:sp>
      <p:sp>
        <p:nvSpPr>
          <p:cNvPr id="11267" name="Title 2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2400" dirty="0" smtClean="0">
                <a:solidFill>
                  <a:srgbClr val="007635"/>
                </a:solidFill>
                <a:latin typeface="Times New Roman" pitchFamily="-128" charset="0"/>
                <a:cs typeface="Times New Roman" pitchFamily="-128" charset="0"/>
              </a:rPr>
              <a:t>MAKE GEOTHERMAL ELECTRICITY FROM CO2 FROM AIR</a:t>
            </a:r>
          </a:p>
        </p:txBody>
      </p:sp>
      <p:pic>
        <p:nvPicPr>
          <p:cNvPr id="11268" name="Content Placeholder 2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981200"/>
            <a:ext cx="3398838" cy="3894138"/>
          </a:xfrm>
        </p:spPr>
      </p:pic>
    </p:spTree>
    <p:extLst>
      <p:ext uri="{BB962C8B-B14F-4D97-AF65-F5344CB8AC3E}">
        <p14:creationId xmlns:p14="http://schemas.microsoft.com/office/powerpoint/2010/main" val="30998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Geothermal Electricity + CO2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Collaboration with Green Fire Energy</a:t>
            </a:r>
          </a:p>
          <a:p>
            <a:pPr lvl="1"/>
            <a:r>
              <a:rPr lang="en-US" dirty="0" smtClean="0"/>
              <a:t>Uses CO2 instead of water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20-50%% </a:t>
            </a:r>
            <a:r>
              <a:rPr lang="en-US" dirty="0" smtClean="0"/>
              <a:t>of circulating CO2  sequestered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Using CO2 captured </a:t>
            </a:r>
            <a:r>
              <a:rPr lang="en-US" dirty="0" smtClean="0"/>
              <a:t>from air </a:t>
            </a:r>
            <a:endParaRPr lang="en-US" dirty="0" smtClean="0"/>
          </a:p>
          <a:p>
            <a:pPr lvl="1"/>
            <a:r>
              <a:rPr lang="en-US" dirty="0" smtClean="0"/>
              <a:t>Location flexibility of air capture </a:t>
            </a:r>
          </a:p>
          <a:p>
            <a:pPr lvl="2"/>
            <a:r>
              <a:rPr lang="en-US" dirty="0" smtClean="0"/>
              <a:t>Economic advantage of locating near use</a:t>
            </a:r>
          </a:p>
          <a:p>
            <a:pPr lvl="2"/>
            <a:r>
              <a:rPr lang="en-US" dirty="0" smtClean="0"/>
              <a:t>Increased geothermal locations accessible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Produces Carbon Negative electricity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Global Thermostat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Confidential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5E4B82E-215C-4DC9-9E13-511CF4159B9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8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CLOSING THE CARBON CYCLE IS NEEDED  FOR SUSTAINABILITY</a:t>
            </a:r>
          </a:p>
          <a:p>
            <a:pPr lvl="1"/>
            <a:r>
              <a:rPr lang="en-US" sz="2000" dirty="0" smtClean="0"/>
              <a:t>NEED ABILITY TO CONTROL CO2  IN AIR OVER THE LONG TERM</a:t>
            </a:r>
          </a:p>
          <a:p>
            <a:pPr lvl="1"/>
            <a:r>
              <a:rPr lang="en-US" sz="2000" dirty="0" smtClean="0"/>
              <a:t>NEED A GLOBAL THERMOSTAT( ANY AIR CAPTURE TECHNOLOGY) </a:t>
            </a:r>
            <a:endParaRPr lang="en-US" sz="2400" dirty="0" smtClean="0"/>
          </a:p>
          <a:p>
            <a:r>
              <a:rPr lang="en-US" sz="2400" dirty="0" smtClean="0"/>
              <a:t>WE NEED A WAY TO REFLECT EXTERNAL COSTS</a:t>
            </a:r>
          </a:p>
          <a:p>
            <a:pPr lvl="1"/>
            <a:r>
              <a:rPr lang="en-US" sz="2400" dirty="0" smtClean="0"/>
              <a:t>CARBON LIMITS/CARBON MARKET</a:t>
            </a:r>
          </a:p>
          <a:p>
            <a:r>
              <a:rPr lang="en-US" sz="2400" dirty="0" smtClean="0"/>
              <a:t>PRODUCING HYDROGEN ECONOMICALLY IS THE CHALLENGE</a:t>
            </a:r>
          </a:p>
          <a:p>
            <a:pPr lvl="1"/>
            <a:r>
              <a:rPr lang="en-US" sz="2000" dirty="0" smtClean="0"/>
              <a:t>SUN THE SOURCE –COST NOT ENERGY EFFICIENCY IS THE CHALLENGE</a:t>
            </a:r>
          </a:p>
          <a:p>
            <a:pPr marL="0" indent="0">
              <a:buNone/>
            </a:pPr>
            <a:r>
              <a:rPr lang="en-US" sz="2400" dirty="0" smtClean="0"/>
              <a:t>    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      </a:t>
            </a:r>
            <a:r>
              <a:rPr lang="en-US" sz="2400" b="1" dirty="0" smtClean="0"/>
              <a:t>CO2 </a:t>
            </a:r>
            <a:r>
              <a:rPr lang="en-US" sz="2400" b="1" dirty="0"/>
              <a:t>FROM AIR IS A CRITICAL PART OF SOLUTION</a:t>
            </a:r>
          </a:p>
          <a:p>
            <a:pPr marL="457200" lvl="1" indent="0">
              <a:buNone/>
            </a:pPr>
            <a:r>
              <a:rPr lang="en-US" sz="2400" b="1" dirty="0" smtClean="0"/>
              <a:t>     $</a:t>
            </a:r>
            <a:r>
              <a:rPr lang="en-US" sz="2400" b="1" dirty="0"/>
              <a:t>50/TONNE UNCOMPRESSED CAN BE </a:t>
            </a:r>
            <a:r>
              <a:rPr lang="en-US" sz="2400" b="1" dirty="0" smtClean="0"/>
              <a:t>ECONOMIC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914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CHALLENGES WE FACE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47500" lnSpcReduction="20000"/>
          </a:bodyPr>
          <a:lstStyle/>
          <a:p>
            <a:r>
              <a:rPr lang="en-US" sz="4400" dirty="0" smtClean="0"/>
              <a:t>MEETING BASIC NEEDS+ OF 9 BILLION PEOPLE  </a:t>
            </a:r>
          </a:p>
          <a:p>
            <a:pPr lvl="1"/>
            <a:r>
              <a:rPr lang="en-US" sz="3600" dirty="0" smtClean="0"/>
              <a:t>ENERGY SECURITY</a:t>
            </a:r>
          </a:p>
          <a:p>
            <a:pPr lvl="2"/>
            <a:r>
              <a:rPr lang="en-US" sz="2900" dirty="0" smtClean="0"/>
              <a:t>LOCALLY PRODUCED GLOBALLY AVAILABLE</a:t>
            </a:r>
          </a:p>
          <a:p>
            <a:pPr lvl="2"/>
            <a:r>
              <a:rPr lang="en-US" sz="2900" dirty="0" smtClean="0"/>
              <a:t>5-10X SUPPLY</a:t>
            </a:r>
          </a:p>
          <a:p>
            <a:pPr lvl="2"/>
            <a:r>
              <a:rPr lang="en-US" sz="2900" dirty="0" smtClean="0"/>
              <a:t>SUSTAINABLE</a:t>
            </a:r>
          </a:p>
          <a:p>
            <a:pPr lvl="1"/>
            <a:r>
              <a:rPr lang="en-US" sz="3600" dirty="0" smtClean="0"/>
              <a:t>ECONOMIC DEVELOPMENT </a:t>
            </a:r>
          </a:p>
          <a:p>
            <a:pPr lvl="2"/>
            <a:r>
              <a:rPr lang="en-US" sz="2900" dirty="0" smtClean="0"/>
              <a:t>OVERCOME DEVELOPED/DEVELOPING COUNTRY DIVIDE</a:t>
            </a:r>
          </a:p>
          <a:p>
            <a:pPr lvl="2"/>
            <a:r>
              <a:rPr lang="en-US" sz="2900" dirty="0" smtClean="0"/>
              <a:t>ELIMINATE POVERTY</a:t>
            </a:r>
          </a:p>
          <a:p>
            <a:pPr lvl="1"/>
            <a:r>
              <a:rPr lang="en-US" sz="3600" dirty="0" smtClean="0"/>
              <a:t>CLIMATE CHANGE PROTECTION</a:t>
            </a:r>
          </a:p>
          <a:p>
            <a:pPr lvl="2"/>
            <a:r>
              <a:rPr lang="en-US" sz="2900" dirty="0" smtClean="0"/>
              <a:t>CLOSE THE CARBON CYCLE </a:t>
            </a:r>
          </a:p>
          <a:p>
            <a:pPr lvl="2"/>
            <a:r>
              <a:rPr lang="en-US" sz="2900" dirty="0" smtClean="0"/>
              <a:t>FLEXIBILITY TO ADJUST ATMOSPHERIC CONCENTRATION </a:t>
            </a:r>
          </a:p>
          <a:p>
            <a:pPr marL="0" indent="0">
              <a:buNone/>
            </a:pPr>
            <a:endParaRPr lang="en-US" sz="29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</a:t>
            </a:r>
            <a:r>
              <a:rPr lang="en-US" sz="5900" dirty="0" smtClean="0"/>
              <a:t> CLOSING THE CARBON CYCLE IS NEEDED    </a:t>
            </a:r>
            <a:endParaRPr lang="en-US" sz="5900" dirty="0"/>
          </a:p>
          <a:p>
            <a:pPr marL="0" indent="0">
              <a:buNone/>
            </a:pPr>
            <a:r>
              <a:rPr lang="en-US" sz="5900" dirty="0"/>
              <a:t>           </a:t>
            </a:r>
            <a:r>
              <a:rPr lang="en-US" sz="5900" dirty="0" smtClean="0"/>
              <a:t>                           </a:t>
            </a:r>
            <a:r>
              <a:rPr lang="en-US" sz="5900" dirty="0"/>
              <a:t>AND </a:t>
            </a:r>
          </a:p>
          <a:p>
            <a:pPr marL="0" indent="0">
              <a:buNone/>
            </a:pPr>
            <a:r>
              <a:rPr lang="en-US" sz="5900" dirty="0"/>
              <a:t>               </a:t>
            </a:r>
            <a:r>
              <a:rPr lang="en-US" sz="5900" dirty="0" smtClean="0"/>
              <a:t>       </a:t>
            </a:r>
            <a:r>
              <a:rPr lang="en-US" sz="5900" dirty="0"/>
              <a:t>CO2 FROM AIR IS PART OF IT </a:t>
            </a:r>
            <a:r>
              <a:rPr lang="en-US" sz="5900" b="1" dirty="0"/>
              <a:t> </a:t>
            </a:r>
          </a:p>
          <a:p>
            <a:pPr marL="914400" lvl="2" indent="0">
              <a:buNone/>
            </a:pPr>
            <a:r>
              <a:rPr lang="en-US" dirty="0" smtClean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79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climatechange.procon.org/files/1-climate-change-images/carbon-dioxide-is-released-and-absorbed-in-the-global-carbon-cycle-picture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0"/>
            <a:ext cx="9144000" cy="6410283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611A-5409-49FB-BD64-FDED642FB0E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Thermostat -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9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CARBON CYCLE NOT CLOSED  </a:t>
            </a:r>
          </a:p>
          <a:p>
            <a:pPr lvl="1"/>
            <a:r>
              <a:rPr lang="en-US" dirty="0" smtClean="0"/>
              <a:t>OCEAN SEQUESTERING CO2- ABOUT 1%</a:t>
            </a:r>
          </a:p>
          <a:p>
            <a:pPr lvl="1"/>
            <a:r>
              <a:rPr lang="en-US" dirty="0" smtClean="0"/>
              <a:t>CHANGES SIGN WITH TIME</a:t>
            </a:r>
          </a:p>
          <a:p>
            <a:pPr lvl="2"/>
            <a:r>
              <a:rPr lang="en-US" dirty="0" smtClean="0"/>
              <a:t>ESSENTIAL TO HAVE LONG TERM STABILITY </a:t>
            </a:r>
          </a:p>
          <a:p>
            <a:r>
              <a:rPr lang="en-US" dirty="0" smtClean="0"/>
              <a:t>HUMAN CONTRIBUTION</a:t>
            </a:r>
          </a:p>
          <a:p>
            <a:pPr lvl="1"/>
            <a:r>
              <a:rPr lang="en-US" dirty="0" smtClean="0"/>
              <a:t>ONLY 3% OF CO2 FLUX </a:t>
            </a:r>
          </a:p>
          <a:p>
            <a:pPr lvl="1"/>
            <a:r>
              <a:rPr lang="en-US" dirty="0" smtClean="0"/>
              <a:t> UNIDIRECTIONAL</a:t>
            </a:r>
          </a:p>
          <a:p>
            <a:pPr lvl="2"/>
            <a:r>
              <a:rPr lang="en-US" dirty="0" smtClean="0"/>
              <a:t>NO LONG TERM STABILITY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PHOTOSYNTHESIS </a:t>
            </a:r>
            <a:r>
              <a:rPr lang="en-US" dirty="0" smtClean="0">
                <a:solidFill>
                  <a:prstClr val="black"/>
                </a:solidFill>
              </a:rPr>
              <a:t>1-3 </a:t>
            </a:r>
            <a:r>
              <a:rPr lang="en-US" dirty="0">
                <a:solidFill>
                  <a:prstClr val="black"/>
                </a:solidFill>
              </a:rPr>
              <a:t>% </a:t>
            </a:r>
            <a:r>
              <a:rPr lang="en-US" dirty="0" smtClean="0">
                <a:solidFill>
                  <a:prstClr val="black"/>
                </a:solidFill>
              </a:rPr>
              <a:t>EFFICIENT SOLAR ENERGY 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FITNESS - RESILIENCE NOT EFFICIENCY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HUMAN DESIGNED SOLAR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MORE EFFICIENT AND MORE RESILIENT – COST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37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199"/>
            <a:ext cx="8534400" cy="114300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>
                <a:latin typeface="Helvetica" pitchFamily="34" charset="0"/>
              </a:rPr>
              <a:t>Current Approaches to </a:t>
            </a:r>
            <a:r>
              <a:rPr lang="en-US" sz="3600" dirty="0" smtClean="0">
                <a:latin typeface="Helvetica" pitchFamily="34" charset="0"/>
              </a:rPr>
              <a:t>Manage Our Carbon</a:t>
            </a:r>
            <a:endParaRPr lang="en-US" sz="3600" dirty="0" smtClean="0">
              <a:latin typeface="Helvetica" pitchFamily="34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290513" y="1447800"/>
            <a:ext cx="6349999" cy="5334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b="1" dirty="0" smtClean="0">
                <a:latin typeface="Helvetica"/>
                <a:cs typeface="Helvetica"/>
              </a:rPr>
              <a:t>“Wedges” approach a good start…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>
                <a:latin typeface="Helvetica"/>
                <a:cs typeface="Helvetica"/>
              </a:rPr>
              <a:t>Sensible, diversified strategy based on existing pathways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>
                <a:latin typeface="Helvetica"/>
                <a:cs typeface="Helvetica"/>
              </a:rPr>
              <a:t>Portfolio of renewable energy and efficiency technologies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>
                <a:latin typeface="Helvetica"/>
                <a:cs typeface="Helvetica"/>
              </a:rPr>
              <a:t>Potential to keep CO</a:t>
            </a:r>
            <a:r>
              <a:rPr lang="en-US" sz="1600" baseline="-25000" dirty="0" smtClean="0">
                <a:latin typeface="Helvetica"/>
                <a:cs typeface="Helvetica"/>
              </a:rPr>
              <a:t>2</a:t>
            </a:r>
            <a:r>
              <a:rPr lang="en-US" sz="1600" dirty="0" smtClean="0">
                <a:latin typeface="Helvetica"/>
                <a:cs typeface="Helvetica"/>
              </a:rPr>
              <a:t> below 500ppm (still 2x pre-</a:t>
            </a:r>
            <a:r>
              <a:rPr lang="en-US" sz="1600" dirty="0" err="1" smtClean="0">
                <a:latin typeface="Helvetica"/>
                <a:cs typeface="Helvetica"/>
              </a:rPr>
              <a:t>indust</a:t>
            </a:r>
            <a:r>
              <a:rPr lang="en-US" sz="1600" dirty="0" smtClean="0">
                <a:latin typeface="Helvetica"/>
                <a:cs typeface="Helvetica"/>
              </a:rPr>
              <a:t>. level)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700" dirty="0" smtClean="0">
              <a:latin typeface="Helvetica"/>
              <a:cs typeface="Helvetica"/>
            </a:endParaRP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US" sz="2000" b="1" dirty="0" smtClean="0">
                <a:latin typeface="Helvetica"/>
                <a:cs typeface="Helvetica"/>
              </a:rPr>
              <a:t>But may not be enough to avoid climate change…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>
                <a:latin typeface="Helvetica"/>
                <a:cs typeface="Helvetica"/>
              </a:rPr>
              <a:t>Depends on continued net natural absorption rate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>
                <a:latin typeface="Helvetica"/>
                <a:cs typeface="Helvetica"/>
              </a:rPr>
              <a:t>Does not address 2000’s already elevated emissions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>
                <a:latin typeface="Helvetica"/>
                <a:cs typeface="Helvetica"/>
              </a:rPr>
              <a:t>Underestimates projected growth rate by factor of two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>
                <a:latin typeface="Helvetica"/>
                <a:cs typeface="Helvetica"/>
              </a:rPr>
              <a:t>No solution past 2055 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1600" dirty="0" smtClean="0">
              <a:latin typeface="Helvetica"/>
              <a:cs typeface="Helvetica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>
                <a:latin typeface="Helvetica"/>
                <a:cs typeface="Helvetica"/>
              </a:rPr>
              <a:t>Climate will change destructively on its </a:t>
            </a:r>
            <a:r>
              <a:rPr lang="en-US" sz="2000" b="1" dirty="0" smtClean="0">
                <a:latin typeface="Helvetica"/>
                <a:cs typeface="Helvetica"/>
              </a:rPr>
              <a:t>own</a:t>
            </a:r>
            <a:endParaRPr lang="en-US" sz="2000" b="1" dirty="0">
              <a:latin typeface="Helvetica"/>
              <a:cs typeface="Helvetica"/>
            </a:endParaRPr>
          </a:p>
          <a:p>
            <a:pPr lvl="1">
              <a:lnSpc>
                <a:spcPct val="90000"/>
              </a:lnSpc>
            </a:pPr>
            <a:r>
              <a:rPr lang="en-US" sz="1600" dirty="0" smtClean="0">
                <a:latin typeface="Helvetica"/>
                <a:cs typeface="Helvetica"/>
              </a:rPr>
              <a:t>Earth history has many climate disasters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latin typeface="Helvetica"/>
                <a:cs typeface="Helvetica"/>
              </a:rPr>
              <a:t>New York City under a 1 mile high ice sheet</a:t>
            </a:r>
            <a:endParaRPr lang="en-US" sz="1600" dirty="0">
              <a:latin typeface="Helvetica"/>
              <a:cs typeface="Helvetica"/>
            </a:endParaRPr>
          </a:p>
          <a:p>
            <a:pPr lvl="1" eaLnBrk="1" hangingPunct="1">
              <a:lnSpc>
                <a:spcPct val="90000"/>
              </a:lnSpc>
            </a:pPr>
            <a:endParaRPr lang="en-US" sz="1600" dirty="0" smtClean="0">
              <a:latin typeface="Helvetica"/>
              <a:cs typeface="Helvetica"/>
            </a:endParaRPr>
          </a:p>
          <a:p>
            <a:pPr lvl="1" eaLnBrk="1" hangingPunct="1">
              <a:lnSpc>
                <a:spcPct val="90000"/>
              </a:lnSpc>
            </a:pPr>
            <a:endParaRPr lang="en-US" sz="1600" dirty="0">
              <a:latin typeface="Helvetica"/>
              <a:cs typeface="Helvetica"/>
            </a:endParaRPr>
          </a:p>
          <a:p>
            <a:pPr lvl="1" eaLnBrk="1" hangingPunct="1">
              <a:lnSpc>
                <a:spcPct val="90000"/>
              </a:lnSpc>
            </a:pPr>
            <a:endParaRPr lang="en-US" sz="700" dirty="0" smtClean="0">
              <a:latin typeface="Helvetica"/>
              <a:cs typeface="Helvetica"/>
            </a:endParaRPr>
          </a:p>
          <a:p>
            <a:pPr eaLnBrk="1" hangingPunct="1">
              <a:buClr>
                <a:srgbClr val="4F558A"/>
              </a:buClr>
              <a:buFont typeface="Wingdings" pitchFamily="2" charset="2"/>
              <a:buChar char="§"/>
            </a:pPr>
            <a:endParaRPr lang="en-US" sz="1800" dirty="0" smtClean="0">
              <a:latin typeface="Helvetica"/>
              <a:cs typeface="Helvetica"/>
            </a:endParaRPr>
          </a:p>
        </p:txBody>
      </p:sp>
      <p:pic>
        <p:nvPicPr>
          <p:cNvPr id="22534" name="Picture 9" descr=" 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676400"/>
            <a:ext cx="2503488" cy="338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84175" y="5665788"/>
            <a:ext cx="8342313" cy="65633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23888" lvl="1" indent="-225425">
              <a:buClr>
                <a:srgbClr val="4F558A"/>
              </a:buClr>
              <a:buFont typeface="Helvetica CE" pitchFamily="48" charset="-18"/>
              <a:buChar char="-"/>
              <a:defRPr/>
            </a:pPr>
            <a:endParaRPr lang="en-US" sz="900" dirty="0">
              <a:latin typeface="Helvetica" pitchFamily="-112" charset="0"/>
              <a:ea typeface="MS PGothic" pitchFamily="34" charset="-128"/>
              <a:cs typeface="Arial" charset="0"/>
            </a:endParaRPr>
          </a:p>
          <a:p>
            <a:pPr marL="9525" lvl="1" indent="-9525" algn="ctr">
              <a:lnSpc>
                <a:spcPct val="90000"/>
              </a:lnSpc>
              <a:spcAft>
                <a:spcPts val="600"/>
              </a:spcAft>
              <a:buClr>
                <a:srgbClr val="4F558A"/>
              </a:buClr>
              <a:defRPr/>
            </a:pPr>
            <a:r>
              <a:rPr lang="en-US" sz="1600" b="1" i="1" dirty="0">
                <a:solidFill>
                  <a:schemeClr val="tx2">
                    <a:lumMod val="75000"/>
                  </a:schemeClr>
                </a:solidFill>
                <a:latin typeface="Helvetica"/>
                <a:cs typeface="Helvetica"/>
              </a:rPr>
              <a:t>A safe, effective, and affordable solution to climate change is still urgently needed</a:t>
            </a:r>
          </a:p>
          <a:p>
            <a:pPr>
              <a:defRPr/>
            </a:pPr>
            <a:endParaRPr lang="en-US" sz="900" dirty="0">
              <a:latin typeface="Arial" charset="0"/>
              <a:cs typeface="Arial" charset="0"/>
            </a:endParaRPr>
          </a:p>
        </p:txBody>
      </p:sp>
      <p:cxnSp>
        <p:nvCxnSpPr>
          <p:cNvPr id="9" name="Straight Connector 3"/>
          <p:cNvCxnSpPr/>
          <p:nvPr/>
        </p:nvCxnSpPr>
        <p:spPr>
          <a:xfrm>
            <a:off x="304800" y="1023937"/>
            <a:ext cx="8229600" cy="0"/>
          </a:xfrm>
          <a:prstGeom prst="line">
            <a:avLst/>
          </a:prstGeom>
          <a:ln w="698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611A-5409-49FB-BD64-FDED642FB0E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65125"/>
          </a:xfrm>
        </p:spPr>
        <p:txBody>
          <a:bodyPr/>
          <a:lstStyle/>
          <a:p>
            <a:r>
              <a:rPr lang="en-US" smtClean="0"/>
              <a:t>Global Thermostat -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21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isenberger\Desktop\GT Documents\Global thermostat\Fig.1.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8458200" cy="5703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611A-5409-49FB-BD64-FDED642FB0E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Thermostat - CONFIDENTIAL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4929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Helvetica"/>
                <a:cs typeface="Helvetica"/>
              </a:rPr>
              <a:t>Emissions Scenarios…</a:t>
            </a:r>
            <a:endParaRPr lang="en-US" sz="3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51135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Eisenberger\Desktop\GT Documents\Global thermostat\Fig.2.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8458200" cy="555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611A-5409-49FB-BD64-FDED642FB0E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Thermostat - CONFIDENTIAL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7879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Helvetica"/>
                <a:cs typeface="Helvetica"/>
              </a:rPr>
              <a:t>Future Atmospheric Concentrations…</a:t>
            </a:r>
            <a:endParaRPr lang="en-US" sz="3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89449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Eisenberger\Desktop\GT Documents\Global thermostat\Fig3.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8534400" cy="5607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611A-5409-49FB-BD64-FDED642FB0E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Thermostat - CONFIDENTIAL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033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Helvetica"/>
                <a:cs typeface="Helvetica"/>
              </a:rPr>
              <a:t>What Carbon Negative Can Achieve…</a:t>
            </a:r>
            <a:endParaRPr lang="en-US" sz="3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54149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9266</TotalTime>
  <Words>1518</Words>
  <Application>Microsoft Office PowerPoint</Application>
  <PresentationFormat>On-screen Show (4:3)</PresentationFormat>
  <Paragraphs>284</Paragraphs>
  <Slides>24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Office Theme</vt:lpstr>
      <vt:lpstr>1_Office Theme</vt:lpstr>
      <vt:lpstr>2_Office Theme</vt:lpstr>
      <vt:lpstr>      CLOSING THE CARBON CYCLE  PETER EISENBERGER  AIR CAPTURE: DEVELOPING TECHNOLOGIES FOR CARBON RECYCLING AND NEGATIVE EMISSIONS 16 October 2012, London    </vt:lpstr>
      <vt:lpstr>CLOSING THE CARBON CYCLE A NECESSARY CONDITION FOR SUSTAINABILITY   </vt:lpstr>
      <vt:lpstr>THE CHALLENGES WE FACE </vt:lpstr>
      <vt:lpstr>PowerPoint Presentation</vt:lpstr>
      <vt:lpstr>OBSERVATIONS</vt:lpstr>
      <vt:lpstr>Current Approaches to Manage Our Carbon</vt:lpstr>
      <vt:lpstr>PowerPoint Presentation</vt:lpstr>
      <vt:lpstr>PowerPoint Presentation</vt:lpstr>
      <vt:lpstr>PowerPoint Presentation</vt:lpstr>
      <vt:lpstr>PowerPoint Presentation</vt:lpstr>
      <vt:lpstr>The Need for Going Carbon Negative… </vt:lpstr>
      <vt:lpstr>OUR CARBON BASED SPECIES  CAN CLOSE THE CARBON CYCLE </vt:lpstr>
      <vt:lpstr>GT Project with Algae Systems</vt:lpstr>
      <vt:lpstr>  CO2 FROM AIR  ELECTROLYSIS :HYDROGEN FROM WATER The Production of Methanol  is a Proven Technology</vt:lpstr>
      <vt:lpstr>CO2 and Methanol to Gasoline Process Chemistry Has Been  Commercially Proven with Favorable Energy Characteristics</vt:lpstr>
      <vt:lpstr>   Renewable 95: Closing the Carbon Cycle</vt:lpstr>
      <vt:lpstr>TECHNOLOGY CHARACTERISTICS </vt:lpstr>
      <vt:lpstr>“COST” OF ENERGY </vt:lpstr>
      <vt:lpstr>THE SOCIAL COST IS MUCH GREATER THAN THE PRIVATE COSTS</vt:lpstr>
      <vt:lpstr>COST OF THE TECHNOLOGY TO CLOSE THE CARBON CYCLE</vt:lpstr>
      <vt:lpstr>THE SOLUTION YES THERE IS A SILVER BULLET  </vt:lpstr>
      <vt:lpstr>MAKE GEOTHERMAL ELECTRICITY FROM CO2 FROM AIR</vt:lpstr>
      <vt:lpstr>Geothermal Electricity + CO2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graciela</dc:creator>
  <cp:lastModifiedBy>graciela</cp:lastModifiedBy>
  <cp:revision>39</cp:revision>
  <dcterms:created xsi:type="dcterms:W3CDTF">2012-09-12T06:03:08Z</dcterms:created>
  <dcterms:modified xsi:type="dcterms:W3CDTF">2012-10-13T01:13:25Z</dcterms:modified>
</cp:coreProperties>
</file>